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5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16"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normAutofit/>
          </a:bodyPr>
          <a:lstStyle>
            <a:lvl1pPr algn="ctr">
              <a:defRPr sz="4000"/>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39871894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8485074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4680520"/>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1187624" y="274639"/>
            <a:ext cx="5289376"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158693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122758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8316151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915766"/>
            <a:ext cx="5976664" cy="641026"/>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462628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915766"/>
            <a:ext cx="5976664" cy="641026"/>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354809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7591174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74029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836712"/>
            <a:ext cx="4978895" cy="598388"/>
          </a:xfrm>
        </p:spPr>
        <p:txBody>
          <a:bodyPr anchor="b"/>
          <a:lstStyle>
            <a:lvl1pPr algn="l">
              <a:defRPr sz="2000" b="1"/>
            </a:lvl1pPr>
          </a:lstStyle>
          <a:p>
            <a:r>
              <a:rPr lang="en-US" smtClean="0"/>
              <a:t>Click to edit Master title style</a:t>
            </a:r>
            <a:endParaRPr lang="en-GB" dirty="0"/>
          </a:p>
        </p:txBody>
      </p:sp>
      <p:sp>
        <p:nvSpPr>
          <p:cNvPr id="3" name="Content Placeholder 2"/>
          <p:cNvSpPr>
            <a:spLocks noGrp="1"/>
          </p:cNvSpPr>
          <p:nvPr>
            <p:ph idx="1"/>
          </p:nvPr>
        </p:nvSpPr>
        <p:spPr>
          <a:xfrm>
            <a:off x="3575050" y="1628800"/>
            <a:ext cx="5111751" cy="4497364"/>
          </a:xfrm>
        </p:spPr>
        <p:txBody>
          <a:bodyPr/>
          <a:lstStyle>
            <a:lvl1pPr>
              <a:defRPr sz="28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1" y="1628800"/>
            <a:ext cx="3008313" cy="44973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76051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1124743"/>
            <a:ext cx="5486400" cy="360283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2711603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520" y="703214"/>
            <a:ext cx="6192688" cy="699044"/>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251520" y="1772816"/>
            <a:ext cx="8445624" cy="4043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7" name="Picture 6"/>
          <p:cNvPicPr/>
          <p:nvPr/>
        </p:nvPicPr>
        <p:blipFill rotWithShape="1">
          <a:blip r:embed="rId13"/>
          <a:srcRect l="14268" t="46293" r="49982" b="31663"/>
          <a:stretch/>
        </p:blipFill>
        <p:spPr bwMode="auto">
          <a:xfrm>
            <a:off x="6552059" y="116632"/>
            <a:ext cx="2448272" cy="936104"/>
          </a:xfrm>
          <a:prstGeom prst="rect">
            <a:avLst/>
          </a:prstGeom>
          <a:ln>
            <a:noFill/>
          </a:ln>
          <a:extLst>
            <a:ext uri="{53640926-AAD7-44D8-BBD7-CCE9431645EC}">
              <a14:shadowObscured xmlns:a14="http://schemas.microsoft.com/office/drawing/2010/main"/>
            </a:ext>
          </a:extLst>
        </p:spPr>
      </p:pic>
      <p:pic>
        <p:nvPicPr>
          <p:cNvPr id="8" name="Picture 7" descr="STHFTCol"/>
          <p:cNvPicPr/>
          <p:nvPr/>
        </p:nvPicPr>
        <p:blipFill>
          <a:blip r:embed="rId14"/>
          <a:srcRect/>
          <a:stretch>
            <a:fillRect/>
          </a:stretch>
        </p:blipFill>
        <p:spPr bwMode="auto">
          <a:xfrm>
            <a:off x="107504" y="6453337"/>
            <a:ext cx="2209800" cy="276225"/>
          </a:xfrm>
          <a:prstGeom prst="rect">
            <a:avLst/>
          </a:prstGeom>
          <a:noFill/>
          <a:ln w="9525">
            <a:noFill/>
            <a:miter lim="800000"/>
            <a:headEnd/>
            <a:tailEnd/>
          </a:ln>
        </p:spPr>
      </p:pic>
      <p:pic>
        <p:nvPicPr>
          <p:cNvPr id="9" name="Picture 8" descr="swoosh_logo"/>
          <p:cNvPicPr/>
          <p:nvPr/>
        </p:nvPicPr>
        <p:blipFill>
          <a:blip r:embed="rId15"/>
          <a:srcRect/>
          <a:stretch>
            <a:fillRect/>
          </a:stretch>
        </p:blipFill>
        <p:spPr bwMode="auto">
          <a:xfrm>
            <a:off x="5076031" y="5877272"/>
            <a:ext cx="3924300" cy="852576"/>
          </a:xfrm>
          <a:prstGeom prst="rect">
            <a:avLst/>
          </a:prstGeom>
          <a:noFill/>
        </p:spPr>
      </p:pic>
      <p:sp>
        <p:nvSpPr>
          <p:cNvPr id="10" name="Title Placeholder 1"/>
          <p:cNvSpPr txBox="1">
            <a:spLocks/>
          </p:cNvSpPr>
          <p:nvPr/>
        </p:nvSpPr>
        <p:spPr>
          <a:xfrm>
            <a:off x="251520" y="124267"/>
            <a:ext cx="6192688" cy="2796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3200" kern="1200">
                <a:solidFill>
                  <a:schemeClr val="tx1"/>
                </a:solidFill>
                <a:latin typeface="+mj-lt"/>
                <a:ea typeface="+mj-ea"/>
                <a:cs typeface="+mj-cs"/>
              </a:defRPr>
            </a:lvl1pPr>
          </a:lstStyle>
          <a:p>
            <a:r>
              <a:rPr lang="en-GB" sz="1800" b="1" i="1" dirty="0" smtClean="0">
                <a:solidFill>
                  <a:schemeClr val="tx1"/>
                </a:solidFill>
                <a:latin typeface="Arial Narrow" panose="020B0606020202030204" pitchFamily="34" charset="0"/>
              </a:rPr>
              <a:t>MSK Sheffield</a:t>
            </a:r>
            <a:endParaRPr lang="en-GB" sz="1800" b="1" i="1"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201888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Anterior Knee Pain Pathway</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 </a:t>
            </a:r>
          </a:p>
          <a:p>
            <a:pPr marL="0" indent="0" algn="ctr">
              <a:buNone/>
            </a:pPr>
            <a:r>
              <a:rPr lang="en-GB" sz="4000" dirty="0" smtClean="0"/>
              <a:t>MSK PLI </a:t>
            </a:r>
          </a:p>
          <a:p>
            <a:pPr marL="0" indent="0" algn="ctr">
              <a:buNone/>
            </a:pPr>
            <a:r>
              <a:rPr lang="en-GB" sz="4000" dirty="0" smtClean="0"/>
              <a:t>16</a:t>
            </a:r>
            <a:r>
              <a:rPr lang="en-GB" sz="4000" baseline="30000" dirty="0" smtClean="0"/>
              <a:t>th</a:t>
            </a:r>
            <a:r>
              <a:rPr lang="en-GB" sz="4000" dirty="0" smtClean="0"/>
              <a:t> March 2016</a:t>
            </a:r>
          </a:p>
          <a:p>
            <a:pPr marL="0" indent="0" algn="ctr">
              <a:buNone/>
            </a:pPr>
            <a:endParaRPr lang="en-GB" dirty="0"/>
          </a:p>
          <a:p>
            <a:pPr marL="0" indent="0">
              <a:buNone/>
            </a:pPr>
            <a:r>
              <a:rPr lang="en-GB" sz="1800" dirty="0" smtClean="0"/>
              <a:t>Joanna </a:t>
            </a:r>
            <a:r>
              <a:rPr lang="en-GB" sz="1800" dirty="0" err="1" smtClean="0"/>
              <a:t>Ollerenshaw</a:t>
            </a:r>
            <a:r>
              <a:rPr lang="en-GB" sz="1800" dirty="0" smtClean="0"/>
              <a:t> (Lower Limb ESP, Therapy Services)</a:t>
            </a:r>
          </a:p>
          <a:p>
            <a:pPr marL="0" indent="0">
              <a:buNone/>
            </a:pPr>
            <a:r>
              <a:rPr lang="en-GB" sz="1800" dirty="0" smtClean="0"/>
              <a:t>Helen Wilson (Deputy Clinical Lead, </a:t>
            </a:r>
            <a:r>
              <a:rPr lang="en-GB" sz="1800" dirty="0" err="1" smtClean="0"/>
              <a:t>PhysioWorks</a:t>
            </a:r>
            <a:r>
              <a:rPr lang="en-GB" sz="1800" dirty="0" smtClean="0"/>
              <a:t>)</a:t>
            </a:r>
          </a:p>
          <a:p>
            <a:pPr marL="0" indent="0">
              <a:buNone/>
            </a:pPr>
            <a:r>
              <a:rPr lang="en-GB" sz="1800" dirty="0" smtClean="0"/>
              <a:t>Jo Jarvis (Lower Limb Clinical Lead, </a:t>
            </a:r>
            <a:r>
              <a:rPr lang="en-GB" sz="1800" dirty="0" err="1" smtClean="0"/>
              <a:t>PhysioWorks</a:t>
            </a:r>
            <a:r>
              <a:rPr lang="en-GB" sz="1800" dirty="0" smtClean="0"/>
              <a:t>)</a:t>
            </a:r>
          </a:p>
          <a:p>
            <a:pPr marL="0" indent="0">
              <a:buNone/>
            </a:pPr>
            <a:r>
              <a:rPr lang="en-GB" sz="1800" dirty="0" smtClean="0"/>
              <a:t>Alan Carroll (Enhanced Role Physiotherapist, </a:t>
            </a:r>
            <a:r>
              <a:rPr lang="en-GB" sz="1800" dirty="0" err="1" smtClean="0"/>
              <a:t>PhysioWorks</a:t>
            </a:r>
            <a:r>
              <a:rPr lang="en-GB" sz="1800" dirty="0" smtClean="0"/>
              <a:t>)</a:t>
            </a:r>
          </a:p>
          <a:p>
            <a:pPr marL="0" indent="0">
              <a:buNone/>
            </a:pPr>
            <a:r>
              <a:rPr lang="en-GB" sz="1800" dirty="0" smtClean="0"/>
              <a:t>Paul Sutton (Consultant Orthopaedic knee Surgeon, STH)</a:t>
            </a:r>
          </a:p>
          <a:p>
            <a:pPr marL="0" indent="0">
              <a:buNone/>
            </a:pPr>
            <a:r>
              <a:rPr lang="en-GB" sz="1800" dirty="0" smtClean="0"/>
              <a:t>Simon Till (Rheumatologist and Consultant in sports Medicine, STH) </a:t>
            </a:r>
            <a:endParaRPr lang="en-GB" dirty="0"/>
          </a:p>
        </p:txBody>
      </p:sp>
    </p:spTree>
    <p:extLst>
      <p:ext uri="{BB962C8B-B14F-4D97-AF65-F5344CB8AC3E}">
        <p14:creationId xmlns:p14="http://schemas.microsoft.com/office/powerpoint/2010/main" val="1043687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Triage information</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20696851"/>
              </p:ext>
            </p:extLst>
          </p:nvPr>
        </p:nvGraphicFramePr>
        <p:xfrm>
          <a:off x="1199674" y="2454180"/>
          <a:ext cx="6549390" cy="2657793"/>
        </p:xfrm>
        <a:graphic>
          <a:graphicData uri="http://schemas.openxmlformats.org/drawingml/2006/table">
            <a:tbl>
              <a:tblPr firstRow="1" firstCol="1" bandRow="1"/>
              <a:tblGrid>
                <a:gridCol w="2409825"/>
                <a:gridCol w="630555"/>
                <a:gridCol w="2249170"/>
                <a:gridCol w="1259840"/>
              </a:tblGrid>
              <a:tr h="0">
                <a:tc gridSpan="4">
                  <a:txBody>
                    <a:bodyPr/>
                    <a:lstStyle/>
                    <a:p>
                      <a:pPr>
                        <a:lnSpc>
                          <a:spcPct val="115000"/>
                        </a:lnSpc>
                        <a:spcBef>
                          <a:spcPts val="600"/>
                        </a:spcBef>
                        <a:spcAft>
                          <a:spcPts val="600"/>
                        </a:spcAft>
                      </a:pPr>
                      <a:r>
                        <a:rPr lang="en-GB" sz="1000" b="1" dirty="0">
                          <a:effectLst/>
                          <a:latin typeface="Arial"/>
                          <a:ea typeface="Times New Roman"/>
                          <a:cs typeface="Times New Roman"/>
                        </a:rPr>
                        <a:t>Please complete the table below –will map to the options on E-referral:</a:t>
                      </a:r>
                      <a:endParaRPr lang="en-GB"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r>
              <a:tr h="0">
                <a:tc rowSpan="6">
                  <a:txBody>
                    <a:bodyPr/>
                    <a:lstStyle/>
                    <a:p>
                      <a:pPr>
                        <a:lnSpc>
                          <a:spcPct val="115000"/>
                        </a:lnSpc>
                        <a:spcAft>
                          <a:spcPts val="0"/>
                        </a:spcAft>
                      </a:pPr>
                      <a:r>
                        <a:rPr lang="en-GB" sz="1100">
                          <a:effectLst/>
                          <a:latin typeface="Arial"/>
                          <a:ea typeface="Times New Roman"/>
                          <a:cs typeface="Times New Roman"/>
                        </a:rPr>
                        <a:t> </a:t>
                      </a:r>
                      <a:endParaRPr lang="en-GB" sz="1100">
                        <a:effectLst/>
                        <a:latin typeface="Calibri"/>
                        <a:ea typeface="Calibri"/>
                        <a:cs typeface="Times New Roman"/>
                      </a:endParaRPr>
                    </a:p>
                    <a:p>
                      <a:pPr>
                        <a:lnSpc>
                          <a:spcPct val="115000"/>
                        </a:lnSpc>
                        <a:spcAft>
                          <a:spcPts val="0"/>
                        </a:spcAft>
                      </a:pPr>
                      <a:r>
                        <a:rPr lang="en-GB" sz="1100">
                          <a:effectLst/>
                          <a:latin typeface="Arial"/>
                          <a:ea typeface="Times New Roman"/>
                          <a:cs typeface="Times New Roman"/>
                        </a:rPr>
                        <a:t>Physiotherapy - Musculoskeletal</a:t>
                      </a:r>
                      <a:endParaRPr lang="en-GB" sz="1100">
                        <a:effectLst/>
                        <a:latin typeface="Calibri"/>
                        <a:ea typeface="Calibri"/>
                        <a:cs typeface="Times New Roman"/>
                      </a:endParaRPr>
                    </a:p>
                    <a:p>
                      <a:pPr>
                        <a:lnSpc>
                          <a:spcPct val="115000"/>
                        </a:lnSpc>
                        <a:spcAft>
                          <a:spcPts val="0"/>
                        </a:spcAft>
                      </a:pPr>
                      <a:r>
                        <a:rPr lang="en-GB" sz="1100">
                          <a:effectLst/>
                          <a:latin typeface="Arial"/>
                          <a:ea typeface="Times New Roman"/>
                          <a:cs typeface="Times New Roman"/>
                        </a:rPr>
                        <a:t>                  </a:t>
                      </a:r>
                      <a:endParaRPr lang="en-GB" sz="1100">
                        <a:effectLst/>
                        <a:latin typeface="Calibri"/>
                        <a:ea typeface="Calibri"/>
                        <a:cs typeface="Times New Roman"/>
                      </a:endParaRPr>
                    </a:p>
                    <a:p>
                      <a:pPr>
                        <a:lnSpc>
                          <a:spcPct val="115000"/>
                        </a:lnSpc>
                        <a:spcAft>
                          <a:spcPts val="0"/>
                        </a:spcAft>
                      </a:pPr>
                      <a:r>
                        <a:rPr lang="en-GB" sz="1100">
                          <a:effectLst/>
                          <a:latin typeface="Arial"/>
                          <a:ea typeface="Times New Roman"/>
                          <a:cs typeface="Times New Roman"/>
                        </a:rPr>
                        <a:t> </a:t>
                      </a:r>
                      <a:endParaRPr lang="en-GB" sz="1100">
                        <a:effectLst/>
                        <a:latin typeface="Calibri"/>
                        <a:ea typeface="Calibri"/>
                        <a:cs typeface="Times New Roman"/>
                      </a:endParaRPr>
                    </a:p>
                    <a:p>
                      <a:pPr>
                        <a:lnSpc>
                          <a:spcPct val="115000"/>
                        </a:lnSpc>
                        <a:spcAft>
                          <a:spcPts val="0"/>
                        </a:spcAft>
                      </a:pPr>
                      <a:r>
                        <a:rPr lang="en-GB" sz="1100">
                          <a:effectLst/>
                          <a:latin typeface="Arial"/>
                          <a:ea typeface="Times New Roman"/>
                          <a:cs typeface="Times New Roman"/>
                        </a:rPr>
                        <a:t>Orthopaedics</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nSpc>
                          <a:spcPct val="115000"/>
                        </a:lnSpc>
                        <a:spcAft>
                          <a:spcPts val="0"/>
                        </a:spcAft>
                      </a:pPr>
                      <a:r>
                        <a:rPr lang="en-GB" sz="1100" dirty="0">
                          <a:effectLst/>
                          <a:latin typeface="Arial"/>
                          <a:ea typeface="Times New Roman"/>
                          <a:cs typeface="Times New Roman"/>
                        </a:rPr>
                        <a:t> </a:t>
                      </a:r>
                      <a:endParaRPr lang="en-GB" sz="1100" dirty="0">
                        <a:effectLst/>
                        <a:latin typeface="Calibri"/>
                        <a:ea typeface="Calibri"/>
                        <a:cs typeface="Times New Roman"/>
                      </a:endParaRPr>
                    </a:p>
                    <a:p>
                      <a:pPr algn="ctr">
                        <a:lnSpc>
                          <a:spcPct val="115000"/>
                        </a:lnSpc>
                        <a:spcAft>
                          <a:spcPts val="0"/>
                        </a:spcAft>
                      </a:pPr>
                      <a:r>
                        <a:rPr lang="en-GB" sz="1200" dirty="0">
                          <a:solidFill>
                            <a:srgbClr val="FF0000"/>
                          </a:solidFill>
                          <a:effectLst/>
                          <a:latin typeface="MS Gothic"/>
                          <a:ea typeface="Calibri"/>
                          <a:cs typeface="MS Gothic"/>
                        </a:rPr>
                        <a:t>x</a:t>
                      </a:r>
                      <a:endParaRPr lang="en-GB" sz="1100" dirty="0">
                        <a:solidFill>
                          <a:srgbClr val="FF0000"/>
                        </a:solidFill>
                        <a:effectLst/>
                        <a:latin typeface="Calibri"/>
                        <a:ea typeface="Calibri"/>
                        <a:cs typeface="Times New Roman"/>
                      </a:endParaRPr>
                    </a:p>
                    <a:p>
                      <a:pPr>
                        <a:lnSpc>
                          <a:spcPct val="115000"/>
                        </a:lnSpc>
                        <a:spcAft>
                          <a:spcPts val="0"/>
                        </a:spcAft>
                      </a:pPr>
                      <a:r>
                        <a:rPr lang="en-GB" sz="1100" dirty="0">
                          <a:effectLst/>
                          <a:latin typeface="Arial"/>
                          <a:ea typeface="Times New Roman"/>
                          <a:cs typeface="Times New Roman"/>
                        </a:rPr>
                        <a:t> </a:t>
                      </a:r>
                      <a:endParaRPr lang="en-GB" sz="1100" dirty="0">
                        <a:effectLst/>
                        <a:latin typeface="Calibri"/>
                        <a:ea typeface="Calibri"/>
                        <a:cs typeface="Times New Roman"/>
                      </a:endParaRPr>
                    </a:p>
                    <a:p>
                      <a:pPr>
                        <a:lnSpc>
                          <a:spcPct val="115000"/>
                        </a:lnSpc>
                        <a:spcAft>
                          <a:spcPts val="0"/>
                        </a:spcAft>
                      </a:pPr>
                      <a:r>
                        <a:rPr lang="en-GB" sz="1100" dirty="0">
                          <a:effectLst/>
                          <a:latin typeface="Arial"/>
                          <a:ea typeface="Times New Roman"/>
                          <a:cs typeface="Times New Roman"/>
                        </a:rPr>
                        <a:t> </a:t>
                      </a:r>
                      <a:endParaRPr lang="en-GB" sz="1100" dirty="0">
                        <a:effectLst/>
                        <a:latin typeface="Calibri"/>
                        <a:ea typeface="Calibri"/>
                        <a:cs typeface="Times New Roman"/>
                      </a:endParaRPr>
                    </a:p>
                    <a:p>
                      <a:pPr algn="ctr">
                        <a:lnSpc>
                          <a:spcPct val="115000"/>
                        </a:lnSpc>
                        <a:spcAft>
                          <a:spcPts val="0"/>
                        </a:spcAft>
                      </a:pPr>
                      <a:r>
                        <a:rPr lang="en-GB" sz="1200" dirty="0">
                          <a:effectLst/>
                          <a:latin typeface="MS Gothic"/>
                          <a:ea typeface="Calibri"/>
                          <a:cs typeface="MS Gothic"/>
                        </a:rPr>
                        <a:t>☐</a:t>
                      </a:r>
                      <a:endParaRPr lang="en-GB" sz="11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100">
                          <a:effectLst/>
                          <a:latin typeface="Arial"/>
                          <a:ea typeface="Times New Roman"/>
                          <a:cs typeface="Times New Roman"/>
                        </a:rPr>
                        <a:t>Hand &amp; Wrist </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MS Gothic"/>
                          <a:ea typeface="Calibri"/>
                          <a:cs typeface="MS Gothic"/>
                        </a:rPr>
                        <a:t>☐</a:t>
                      </a:r>
                      <a:endParaRPr lang="en-GB" sz="11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GB"/>
                    </a:p>
                  </a:txBody>
                  <a:tcPr/>
                </a:tc>
                <a:tc vMerge="1">
                  <a:txBody>
                    <a:bodyPr/>
                    <a:lstStyle/>
                    <a:p>
                      <a:endParaRPr lang="en-GB"/>
                    </a:p>
                  </a:txBody>
                  <a:tcPr/>
                </a:tc>
                <a:tc>
                  <a:txBody>
                    <a:bodyPr/>
                    <a:lstStyle/>
                    <a:p>
                      <a:pPr>
                        <a:lnSpc>
                          <a:spcPct val="115000"/>
                        </a:lnSpc>
                        <a:spcAft>
                          <a:spcPts val="0"/>
                        </a:spcAft>
                      </a:pPr>
                      <a:r>
                        <a:rPr lang="en-GB" sz="1100">
                          <a:effectLst/>
                          <a:latin typeface="Arial"/>
                          <a:ea typeface="Times New Roman"/>
                          <a:cs typeface="Times New Roman"/>
                        </a:rPr>
                        <a:t>Shoulder &amp; Elbow</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MS Gothic"/>
                          <a:ea typeface="Calibri"/>
                          <a:cs typeface="MS Gothic"/>
                        </a:rPr>
                        <a:t>☐</a:t>
                      </a:r>
                      <a:endParaRPr lang="en-GB" sz="11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GB"/>
                    </a:p>
                  </a:txBody>
                  <a:tcPr/>
                </a:tc>
                <a:tc vMerge="1">
                  <a:txBody>
                    <a:bodyPr/>
                    <a:lstStyle/>
                    <a:p>
                      <a:endParaRPr lang="en-GB"/>
                    </a:p>
                  </a:txBody>
                  <a:tcPr/>
                </a:tc>
                <a:tc>
                  <a:txBody>
                    <a:bodyPr/>
                    <a:lstStyle/>
                    <a:p>
                      <a:pPr>
                        <a:lnSpc>
                          <a:spcPct val="115000"/>
                        </a:lnSpc>
                        <a:spcAft>
                          <a:spcPts val="0"/>
                        </a:spcAft>
                      </a:pPr>
                      <a:r>
                        <a:rPr lang="en-GB" sz="1100">
                          <a:effectLst/>
                          <a:latin typeface="Arial"/>
                          <a:ea typeface="Times New Roman"/>
                          <a:cs typeface="Times New Roman"/>
                        </a:rPr>
                        <a:t>Hip</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MS Gothic"/>
                          <a:ea typeface="Calibri"/>
                          <a:cs typeface="MS Gothic"/>
                        </a:rPr>
                        <a:t>☐</a:t>
                      </a:r>
                      <a:endParaRPr lang="en-GB" sz="11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GB"/>
                    </a:p>
                  </a:txBody>
                  <a:tcPr/>
                </a:tc>
                <a:tc vMerge="1">
                  <a:txBody>
                    <a:bodyPr/>
                    <a:lstStyle/>
                    <a:p>
                      <a:endParaRPr lang="en-GB"/>
                    </a:p>
                  </a:txBody>
                  <a:tcPr/>
                </a:tc>
                <a:tc>
                  <a:txBody>
                    <a:bodyPr/>
                    <a:lstStyle/>
                    <a:p>
                      <a:pPr>
                        <a:lnSpc>
                          <a:spcPct val="115000"/>
                        </a:lnSpc>
                        <a:spcAft>
                          <a:spcPts val="0"/>
                        </a:spcAft>
                      </a:pPr>
                      <a:r>
                        <a:rPr lang="en-GB" sz="1100">
                          <a:effectLst/>
                          <a:latin typeface="Arial"/>
                          <a:ea typeface="Times New Roman"/>
                          <a:cs typeface="Times New Roman"/>
                        </a:rPr>
                        <a:t>Knee</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dirty="0">
                          <a:solidFill>
                            <a:srgbClr val="FF0000"/>
                          </a:solidFill>
                          <a:effectLst/>
                          <a:latin typeface="MS Gothic"/>
                          <a:ea typeface="Calibri"/>
                          <a:cs typeface="MS Gothic"/>
                        </a:rPr>
                        <a:t>x</a:t>
                      </a:r>
                      <a:endParaRPr lang="en-GB" sz="1100" dirty="0">
                        <a:solidFill>
                          <a:srgbClr val="FF0000"/>
                        </a:solidFill>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GB"/>
                    </a:p>
                  </a:txBody>
                  <a:tcPr/>
                </a:tc>
                <a:tc vMerge="1">
                  <a:txBody>
                    <a:bodyPr/>
                    <a:lstStyle/>
                    <a:p>
                      <a:endParaRPr lang="en-GB"/>
                    </a:p>
                  </a:txBody>
                  <a:tcPr/>
                </a:tc>
                <a:tc>
                  <a:txBody>
                    <a:bodyPr/>
                    <a:lstStyle/>
                    <a:p>
                      <a:pPr>
                        <a:lnSpc>
                          <a:spcPct val="115000"/>
                        </a:lnSpc>
                        <a:spcAft>
                          <a:spcPts val="0"/>
                        </a:spcAft>
                      </a:pPr>
                      <a:r>
                        <a:rPr lang="en-GB" sz="1100">
                          <a:effectLst/>
                          <a:latin typeface="Arial"/>
                          <a:ea typeface="Times New Roman"/>
                          <a:cs typeface="Times New Roman"/>
                        </a:rPr>
                        <a:t>Foot &amp; Ankle</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MS Gothic"/>
                          <a:ea typeface="Calibri"/>
                          <a:cs typeface="MS Gothic"/>
                        </a:rPr>
                        <a:t>☐</a:t>
                      </a:r>
                      <a:endParaRPr lang="en-GB" sz="11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GB"/>
                    </a:p>
                  </a:txBody>
                  <a:tcPr/>
                </a:tc>
                <a:tc vMerge="1">
                  <a:txBody>
                    <a:bodyPr/>
                    <a:lstStyle/>
                    <a:p>
                      <a:endParaRPr lang="en-GB"/>
                    </a:p>
                  </a:txBody>
                  <a:tcPr/>
                </a:tc>
                <a:tc>
                  <a:txBody>
                    <a:bodyPr/>
                    <a:lstStyle/>
                    <a:p>
                      <a:pPr>
                        <a:lnSpc>
                          <a:spcPct val="115000"/>
                        </a:lnSpc>
                        <a:spcAft>
                          <a:spcPts val="0"/>
                        </a:spcAft>
                      </a:pPr>
                      <a:r>
                        <a:rPr lang="en-GB" sz="1100">
                          <a:effectLst/>
                          <a:latin typeface="Arial"/>
                          <a:ea typeface="Times New Roman"/>
                          <a:cs typeface="Times New Roman"/>
                        </a:rPr>
                        <a:t>Spine</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100">
                          <a:effectLst/>
                          <a:latin typeface="MS Gothic"/>
                          <a:ea typeface="Calibri"/>
                          <a:cs typeface="MS Gothic"/>
                        </a:rPr>
                        <a:t>☐</a:t>
                      </a:r>
                      <a:endParaRPr lang="en-GB" sz="11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nSpc>
                          <a:spcPct val="115000"/>
                        </a:lnSpc>
                        <a:spcAft>
                          <a:spcPts val="0"/>
                        </a:spcAft>
                      </a:pPr>
                      <a:r>
                        <a:rPr lang="en-GB" sz="1100">
                          <a:effectLst/>
                          <a:latin typeface="Arial"/>
                          <a:ea typeface="Times New Roman"/>
                          <a:cs typeface="Times New Roman"/>
                        </a:rPr>
                        <a:t>Surgery – Plastics Upper Limb (hands, wrists, elbows only)</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1100">
                          <a:effectLst/>
                          <a:latin typeface="MS Gothic"/>
                          <a:ea typeface="Calibri"/>
                          <a:cs typeface="MS Gothic"/>
                        </a:rPr>
                        <a:t>☐</a:t>
                      </a:r>
                      <a:endParaRPr lang="en-GB" sz="11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nSpc>
                          <a:spcPct val="115000"/>
                        </a:lnSpc>
                        <a:spcAft>
                          <a:spcPts val="0"/>
                        </a:spcAft>
                      </a:pPr>
                      <a:r>
                        <a:rPr lang="en-GB" sz="1100">
                          <a:effectLst/>
                          <a:latin typeface="Arial"/>
                          <a:ea typeface="Times New Roman"/>
                          <a:cs typeface="Times New Roman"/>
                        </a:rPr>
                        <a:t>Pain Management</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1100">
                          <a:effectLst/>
                          <a:latin typeface="MS Gothic"/>
                          <a:ea typeface="Calibri"/>
                          <a:cs typeface="MS Gothic"/>
                        </a:rPr>
                        <a:t>☐</a:t>
                      </a:r>
                      <a:endParaRPr lang="en-GB" sz="11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nSpc>
                          <a:spcPct val="115000"/>
                        </a:lnSpc>
                        <a:spcAft>
                          <a:spcPts val="0"/>
                        </a:spcAft>
                      </a:pPr>
                      <a:r>
                        <a:rPr lang="en-GB" sz="1100">
                          <a:effectLst/>
                          <a:latin typeface="Arial"/>
                          <a:ea typeface="Times New Roman"/>
                          <a:cs typeface="Times New Roman"/>
                        </a:rPr>
                        <a:t>Rheumatology </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1100">
                          <a:effectLst/>
                          <a:latin typeface="MS Gothic"/>
                          <a:ea typeface="Calibri"/>
                          <a:cs typeface="MS Gothic"/>
                        </a:rPr>
                        <a:t>☐</a:t>
                      </a:r>
                      <a:endParaRPr lang="en-GB" sz="11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nSpc>
                          <a:spcPct val="115000"/>
                        </a:lnSpc>
                        <a:spcAft>
                          <a:spcPts val="0"/>
                        </a:spcAft>
                      </a:pPr>
                      <a:r>
                        <a:rPr lang="en-GB" sz="1100">
                          <a:effectLst/>
                          <a:latin typeface="Arial"/>
                          <a:ea typeface="Times New Roman"/>
                          <a:cs typeface="Times New Roman"/>
                        </a:rPr>
                        <a:t>Sports and Exercise Medicine (within Rheumatology)</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1100">
                          <a:effectLst/>
                          <a:latin typeface="MS Gothic"/>
                          <a:ea typeface="Calibri"/>
                          <a:cs typeface="MS Gothic"/>
                        </a:rPr>
                        <a:t>☐</a:t>
                      </a:r>
                      <a:endParaRPr lang="en-GB" sz="11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3">
                  <a:txBody>
                    <a:bodyPr/>
                    <a:lstStyle/>
                    <a:p>
                      <a:pPr>
                        <a:lnSpc>
                          <a:spcPct val="115000"/>
                        </a:lnSpc>
                        <a:spcAft>
                          <a:spcPts val="0"/>
                        </a:spcAft>
                      </a:pPr>
                      <a:r>
                        <a:rPr lang="en-GB" sz="1100">
                          <a:effectLst/>
                          <a:latin typeface="Arial"/>
                          <a:ea typeface="Calibri"/>
                          <a:cs typeface="Times New Roman"/>
                        </a:rPr>
                        <a:t>MSK Sheffield reasonable adjustments (Found in Physiotherapy, Musculoskeletal)</a:t>
                      </a:r>
                      <a:endParaRPr lang="en-GB"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a:txBody>
                    <a:bodyPr/>
                    <a:lstStyle/>
                    <a:p>
                      <a:pPr algn="ctr">
                        <a:lnSpc>
                          <a:spcPct val="115000"/>
                        </a:lnSpc>
                        <a:spcAft>
                          <a:spcPts val="0"/>
                        </a:spcAft>
                      </a:pPr>
                      <a:r>
                        <a:rPr lang="en-GB" sz="1100">
                          <a:effectLst/>
                          <a:latin typeface="MS Gothic"/>
                          <a:ea typeface="Calibri"/>
                          <a:cs typeface="MS Gothic"/>
                        </a:rPr>
                        <a:t>☐</a:t>
                      </a:r>
                      <a:endParaRPr lang="en-GB" sz="110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4">
                  <a:txBody>
                    <a:bodyPr/>
                    <a:lstStyle/>
                    <a:p>
                      <a:pPr>
                        <a:lnSpc>
                          <a:spcPct val="115000"/>
                        </a:lnSpc>
                        <a:spcAft>
                          <a:spcPts val="0"/>
                        </a:spcAft>
                      </a:pPr>
                      <a:r>
                        <a:rPr lang="en-GB" sz="1100" b="1" dirty="0">
                          <a:effectLst/>
                          <a:latin typeface="Arial"/>
                          <a:ea typeface="Times New Roman"/>
                          <a:cs typeface="Times New Roman"/>
                        </a:rPr>
                        <a:t>If there is a named clinician that you would like to be involved, please indicate who and why here</a:t>
                      </a:r>
                      <a:r>
                        <a:rPr lang="en-GB" sz="1100" dirty="0">
                          <a:effectLst/>
                          <a:latin typeface="Arial"/>
                          <a:ea typeface="Times New Roman"/>
                          <a:cs typeface="Times New Roman"/>
                        </a:rPr>
                        <a:t>: </a:t>
                      </a:r>
                      <a:endParaRPr lang="en-GB"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Tree>
    <p:extLst>
      <p:ext uri="{BB962C8B-B14F-4D97-AF65-F5344CB8AC3E}">
        <p14:creationId xmlns:p14="http://schemas.microsoft.com/office/powerpoint/2010/main" val="3499822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61615" y="1600200"/>
            <a:ext cx="3620770"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5037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Thank you for your feedback </a:t>
            </a:r>
            <a:endParaRPr lang="en-GB" dirty="0"/>
          </a:p>
        </p:txBody>
      </p:sp>
    </p:spTree>
    <p:extLst>
      <p:ext uri="{BB962C8B-B14F-4D97-AF65-F5344CB8AC3E}">
        <p14:creationId xmlns:p14="http://schemas.microsoft.com/office/powerpoint/2010/main" val="2752382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Anterior Knee Pain Pathway </a:t>
            </a:r>
          </a:p>
        </p:txBody>
      </p:sp>
      <p:sp>
        <p:nvSpPr>
          <p:cNvPr id="3" name="Content Placeholder 2"/>
          <p:cNvSpPr>
            <a:spLocks noGrp="1"/>
          </p:cNvSpPr>
          <p:nvPr>
            <p:ph idx="1"/>
          </p:nvPr>
        </p:nvSpPr>
        <p:spPr/>
        <p:txBody>
          <a:bodyPr>
            <a:normAutofit lnSpcReduction="10000"/>
          </a:bodyPr>
          <a:lstStyle/>
          <a:p>
            <a:r>
              <a:rPr lang="en-GB" sz="2400" dirty="0"/>
              <a:t>Why </a:t>
            </a:r>
            <a:r>
              <a:rPr lang="en-GB" sz="2400" dirty="0" smtClean="0"/>
              <a:t>– </a:t>
            </a:r>
            <a:r>
              <a:rPr lang="en-GB" sz="2400" dirty="0"/>
              <a:t>E</a:t>
            </a:r>
            <a:r>
              <a:rPr lang="en-GB" sz="2400" dirty="0" smtClean="0"/>
              <a:t>vidence </a:t>
            </a:r>
            <a:r>
              <a:rPr lang="en-GB" sz="2400" dirty="0"/>
              <a:t>B</a:t>
            </a:r>
            <a:r>
              <a:rPr lang="en-GB" sz="2400" dirty="0" smtClean="0"/>
              <a:t>ased Practice</a:t>
            </a:r>
            <a:endParaRPr lang="en-GB" sz="2400" dirty="0"/>
          </a:p>
          <a:p>
            <a:pPr lvl="1"/>
            <a:r>
              <a:rPr lang="en-GB" sz="2000" dirty="0"/>
              <a:t>AKP is a common problem which is primarily managed </a:t>
            </a:r>
            <a:r>
              <a:rPr lang="en-GB" sz="2000" dirty="0" smtClean="0"/>
              <a:t>non-surgically </a:t>
            </a:r>
            <a:endParaRPr lang="en-GB" sz="2000" dirty="0"/>
          </a:p>
          <a:p>
            <a:pPr lvl="1"/>
            <a:r>
              <a:rPr lang="en-GB" sz="2000" dirty="0"/>
              <a:t>To help patients manage their condition effectively </a:t>
            </a:r>
          </a:p>
          <a:p>
            <a:pPr lvl="1"/>
            <a:r>
              <a:rPr lang="en-GB" sz="2000" dirty="0"/>
              <a:t>To help GPs identify this patient group and manage them appropriately</a:t>
            </a:r>
          </a:p>
          <a:p>
            <a:pPr lvl="1"/>
            <a:r>
              <a:rPr lang="en-GB" sz="2000" dirty="0"/>
              <a:t>To ensure that once this patient group access care within the MSK Sheffield services they receive continuity of care</a:t>
            </a:r>
          </a:p>
          <a:p>
            <a:r>
              <a:rPr lang="en-GB" sz="2400" dirty="0"/>
              <a:t>Who- MDT</a:t>
            </a:r>
          </a:p>
          <a:p>
            <a:pPr lvl="1"/>
            <a:r>
              <a:rPr lang="en-GB" sz="2000" dirty="0" err="1"/>
              <a:t>PhysioWorks</a:t>
            </a:r>
            <a:r>
              <a:rPr lang="en-GB" sz="2000" dirty="0"/>
              <a:t> </a:t>
            </a:r>
          </a:p>
          <a:p>
            <a:pPr lvl="1"/>
            <a:r>
              <a:rPr lang="en-GB" sz="2000" dirty="0"/>
              <a:t>Therapy Services </a:t>
            </a:r>
          </a:p>
          <a:p>
            <a:pPr lvl="1"/>
            <a:r>
              <a:rPr lang="en-GB" sz="2000" dirty="0"/>
              <a:t>Orthopaedic Surgeon – Paul Sutton</a:t>
            </a:r>
          </a:p>
          <a:p>
            <a:pPr lvl="1"/>
            <a:r>
              <a:rPr lang="en-GB" sz="2000" dirty="0"/>
              <a:t>Rheumatology and Sports Medicine – Simon Till  </a:t>
            </a:r>
          </a:p>
          <a:p>
            <a:endParaRPr lang="en-GB" dirty="0"/>
          </a:p>
        </p:txBody>
      </p:sp>
    </p:spTree>
    <p:extLst>
      <p:ext uri="{BB962C8B-B14F-4D97-AF65-F5344CB8AC3E}">
        <p14:creationId xmlns:p14="http://schemas.microsoft.com/office/powerpoint/2010/main" val="194004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AKP Pathway</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01565"/>
            <a:ext cx="8229600" cy="4523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2"/>
          <p:cNvGrpSpPr>
            <a:grpSpLocks/>
          </p:cNvGrpSpPr>
          <p:nvPr/>
        </p:nvGrpSpPr>
        <p:grpSpPr bwMode="auto">
          <a:xfrm>
            <a:off x="1257301" y="1700808"/>
            <a:ext cx="6629401" cy="3816424"/>
            <a:chOff x="1248" y="240"/>
            <a:chExt cx="4176" cy="3600"/>
          </a:xfrm>
        </p:grpSpPr>
        <p:sp>
          <p:nvSpPr>
            <p:cNvPr id="6" name="Pyr1"/>
            <p:cNvSpPr>
              <a:spLocks noEditPoints="1" noChangeArrowheads="1"/>
            </p:cNvSpPr>
            <p:nvPr/>
          </p:nvSpPr>
          <p:spPr bwMode="auto">
            <a:xfrm>
              <a:off x="2868" y="240"/>
              <a:ext cx="936" cy="798"/>
            </a:xfrm>
            <a:custGeom>
              <a:avLst/>
              <a:gdLst>
                <a:gd name="T0" fmla="*/ 10800 w 21600"/>
                <a:gd name="T1" fmla="*/ 0 h 21600"/>
                <a:gd name="T2" fmla="*/ 21600 w 21600"/>
                <a:gd name="T3" fmla="*/ 21600 h 21600"/>
                <a:gd name="T4" fmla="*/ 0 w 21600"/>
                <a:gd name="T5" fmla="*/ 21600 h 21600"/>
                <a:gd name="T6" fmla="*/ 5400 w 21600"/>
                <a:gd name="T7" fmla="*/ 11800 h 21600"/>
                <a:gd name="T8" fmla="*/ 16200 w 21600"/>
                <a:gd name="T9" fmla="*/ 20600 h 21600"/>
              </a:gdLst>
              <a:ahLst/>
              <a:cxnLst>
                <a:cxn ang="0">
                  <a:pos x="T0" y="T1"/>
                </a:cxn>
                <a:cxn ang="0">
                  <a:pos x="T2" y="T3"/>
                </a:cxn>
                <a:cxn ang="0">
                  <a:pos x="T4" y="T5"/>
                </a:cxn>
              </a:cxnLst>
              <a:rect l="T6" t="T7" r="T8" b="T9"/>
              <a:pathLst>
                <a:path w="21600" h="21600">
                  <a:moveTo>
                    <a:pt x="10800" y="0"/>
                  </a:moveTo>
                  <a:lnTo>
                    <a:pt x="21600" y="21600"/>
                  </a:lnTo>
                  <a:lnTo>
                    <a:pt x="0" y="21600"/>
                  </a:lnTo>
                  <a:lnTo>
                    <a:pt x="10800" y="0"/>
                  </a:lnTo>
                  <a:close/>
                </a:path>
              </a:pathLst>
            </a:custGeom>
            <a:solidFill>
              <a:srgbClr val="FFFF0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prstTxWarp prst="textNoShape">
                <a:avLst/>
              </a:prstTxWarp>
            </a:bodyPr>
            <a:lstStyle/>
            <a:p>
              <a:pPr algn="ctr"/>
              <a:r>
                <a:rPr lang="en-GB" sz="1050" dirty="0" smtClean="0">
                  <a:solidFill>
                    <a:schemeClr val="tx1"/>
                  </a:solidFill>
                </a:rPr>
                <a:t>secondary</a:t>
              </a:r>
              <a:endParaRPr lang="en-GB" sz="1050" dirty="0">
                <a:solidFill>
                  <a:schemeClr val="tx1"/>
                </a:solidFill>
              </a:endParaRPr>
            </a:p>
            <a:p>
              <a:pPr algn="ctr"/>
              <a:r>
                <a:rPr lang="en-GB" sz="1050" dirty="0" smtClean="0">
                  <a:solidFill>
                    <a:schemeClr val="tx1"/>
                  </a:solidFill>
                </a:rPr>
                <a:t>care</a:t>
              </a:r>
              <a:endParaRPr lang="en-GB" sz="1050" dirty="0">
                <a:solidFill>
                  <a:schemeClr val="tx1"/>
                </a:solidFill>
              </a:endParaRPr>
            </a:p>
          </p:txBody>
        </p:sp>
        <p:sp>
          <p:nvSpPr>
            <p:cNvPr id="7" name="Pyr2"/>
            <p:cNvSpPr>
              <a:spLocks noEditPoints="1" noChangeArrowheads="1"/>
            </p:cNvSpPr>
            <p:nvPr/>
          </p:nvSpPr>
          <p:spPr bwMode="auto">
            <a:xfrm>
              <a:off x="2331" y="1038"/>
              <a:ext cx="2015" cy="936"/>
            </a:xfrm>
            <a:custGeom>
              <a:avLst/>
              <a:gdLst>
                <a:gd name="T0" fmla="*/ 5787 w 21600"/>
                <a:gd name="T1" fmla="*/ 0 h 21600"/>
                <a:gd name="T2" fmla="*/ 15812 w 21600"/>
                <a:gd name="T3" fmla="*/ 0 h 21600"/>
                <a:gd name="T4" fmla="*/ 21600 w 21600"/>
                <a:gd name="T5" fmla="*/ 21600 h 21600"/>
                <a:gd name="T6" fmla="*/ 0 w 21600"/>
                <a:gd name="T7" fmla="*/ 21600 h 21600"/>
                <a:gd name="T8" fmla="*/ 5787 w 21600"/>
                <a:gd name="T9" fmla="*/ 500 h 21600"/>
                <a:gd name="T10" fmla="*/ 15812 w 21600"/>
                <a:gd name="T11" fmla="*/ 21100 h 21600"/>
              </a:gdLst>
              <a:ahLst/>
              <a:cxnLst>
                <a:cxn ang="0">
                  <a:pos x="T0" y="T1"/>
                </a:cxn>
                <a:cxn ang="0">
                  <a:pos x="T2" y="T3"/>
                </a:cxn>
                <a:cxn ang="0">
                  <a:pos x="T4" y="T5"/>
                </a:cxn>
                <a:cxn ang="0">
                  <a:pos x="T6" y="T7"/>
                </a:cxn>
              </a:cxnLst>
              <a:rect l="T8" t="T9" r="T10" b="T11"/>
              <a:pathLst>
                <a:path w="21600" h="21600">
                  <a:moveTo>
                    <a:pt x="5787" y="0"/>
                  </a:moveTo>
                  <a:lnTo>
                    <a:pt x="15812" y="0"/>
                  </a:lnTo>
                  <a:lnTo>
                    <a:pt x="21600" y="21600"/>
                  </a:lnTo>
                  <a:lnTo>
                    <a:pt x="0" y="21600"/>
                  </a:lnTo>
                  <a:lnTo>
                    <a:pt x="5787" y="0"/>
                  </a:lnTo>
                  <a:close/>
                </a:path>
              </a:pathLst>
            </a:cu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t" anchorCtr="0" compatLnSpc="1">
              <a:prstTxWarp prst="textNoShape">
                <a:avLst/>
              </a:prstTxWarp>
            </a:bodyPr>
            <a:lstStyle/>
            <a:p>
              <a:endParaRPr lang="en-GB" sz="1600" dirty="0" smtClean="0"/>
            </a:p>
            <a:p>
              <a:r>
                <a:rPr lang="en-GB" sz="1600" dirty="0" smtClean="0"/>
                <a:t>Physiotherapy/ Investigations</a:t>
              </a:r>
              <a:endParaRPr lang="en-GB" sz="1600" dirty="0"/>
            </a:p>
          </p:txBody>
        </p:sp>
        <p:sp>
          <p:nvSpPr>
            <p:cNvPr id="8" name="Pyr3"/>
            <p:cNvSpPr>
              <a:spLocks noEditPoints="1" noChangeArrowheads="1"/>
            </p:cNvSpPr>
            <p:nvPr/>
          </p:nvSpPr>
          <p:spPr bwMode="auto">
            <a:xfrm>
              <a:off x="1801" y="1974"/>
              <a:ext cx="3087" cy="935"/>
            </a:xfrm>
            <a:custGeom>
              <a:avLst/>
              <a:gdLst>
                <a:gd name="T0" fmla="*/ 3768 w 21600"/>
                <a:gd name="T1" fmla="*/ 0 h 21600"/>
                <a:gd name="T2" fmla="*/ 17831 w 21600"/>
                <a:gd name="T3" fmla="*/ 0 h 21600"/>
                <a:gd name="T4" fmla="*/ 21600 w 21600"/>
                <a:gd name="T5" fmla="*/ 21600 h 21600"/>
                <a:gd name="T6" fmla="*/ 0 w 21600"/>
                <a:gd name="T7" fmla="*/ 21600 h 21600"/>
                <a:gd name="T8" fmla="*/ 5287 w 21600"/>
                <a:gd name="T9" fmla="*/ 500 h 21600"/>
                <a:gd name="T10" fmla="*/ 16312 w 21600"/>
                <a:gd name="T11" fmla="*/ 21100 h 21600"/>
              </a:gdLst>
              <a:ahLst/>
              <a:cxnLst>
                <a:cxn ang="0">
                  <a:pos x="T0" y="T1"/>
                </a:cxn>
                <a:cxn ang="0">
                  <a:pos x="T2" y="T3"/>
                </a:cxn>
                <a:cxn ang="0">
                  <a:pos x="T4" y="T5"/>
                </a:cxn>
                <a:cxn ang="0">
                  <a:pos x="T6" y="T7"/>
                </a:cxn>
              </a:cxnLst>
              <a:rect l="T8" t="T9" r="T10" b="T11"/>
              <a:pathLst>
                <a:path w="21600" h="21600">
                  <a:moveTo>
                    <a:pt x="3768" y="0"/>
                  </a:moveTo>
                  <a:lnTo>
                    <a:pt x="17831" y="0"/>
                  </a:lnTo>
                  <a:lnTo>
                    <a:pt x="21600" y="21600"/>
                  </a:lnTo>
                  <a:lnTo>
                    <a:pt x="0" y="21600"/>
                  </a:lnTo>
                  <a:lnTo>
                    <a:pt x="3768" y="0"/>
                  </a:lnTo>
                  <a:close/>
                </a:path>
              </a:pathLst>
            </a:custGeom>
            <a:ln>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anchor="t" anchorCtr="0" compatLnSpc="1">
              <a:prstTxWarp prst="textNoShape">
                <a:avLst/>
              </a:prstTxWarp>
            </a:bodyPr>
            <a:lstStyle/>
            <a:p>
              <a:pPr algn="ctr"/>
              <a:r>
                <a:rPr lang="en-GB" sz="1400" dirty="0" smtClean="0"/>
                <a:t>GP </a:t>
              </a:r>
              <a:r>
                <a:rPr lang="en-GB" sz="1400" dirty="0" smtClean="0">
                  <a:solidFill>
                    <a:srgbClr val="FF0000"/>
                  </a:solidFill>
                </a:rPr>
                <a:t>assessment and advice </a:t>
              </a:r>
              <a:r>
                <a:rPr lang="en-GB" sz="1400" dirty="0" smtClean="0"/>
                <a:t>to self-manage using sheffieldachesandpains.com </a:t>
              </a:r>
              <a:endParaRPr lang="en-GB" sz="1400" dirty="0"/>
            </a:p>
          </p:txBody>
        </p:sp>
        <p:sp>
          <p:nvSpPr>
            <p:cNvPr id="9" name="Pyr4"/>
            <p:cNvSpPr>
              <a:spLocks noEditPoints="1" noChangeArrowheads="1"/>
            </p:cNvSpPr>
            <p:nvPr/>
          </p:nvSpPr>
          <p:spPr bwMode="auto">
            <a:xfrm>
              <a:off x="1248" y="2904"/>
              <a:ext cx="4176" cy="936"/>
            </a:xfrm>
            <a:custGeom>
              <a:avLst/>
              <a:gdLst>
                <a:gd name="T0" fmla="*/ 2793 w 21600"/>
                <a:gd name="T1" fmla="*/ 0 h 21600"/>
                <a:gd name="T2" fmla="*/ 18806 w 21600"/>
                <a:gd name="T3" fmla="*/ 0 h 21600"/>
                <a:gd name="T4" fmla="*/ 21600 w 21600"/>
                <a:gd name="T5" fmla="*/ 21600 h 21600"/>
                <a:gd name="T6" fmla="*/ 0 w 21600"/>
                <a:gd name="T7" fmla="*/ 21600 h 21600"/>
                <a:gd name="T8" fmla="*/ 3287 w 21600"/>
                <a:gd name="T9" fmla="*/ 500 h 21600"/>
                <a:gd name="T10" fmla="*/ 17312 w 21600"/>
                <a:gd name="T11" fmla="*/ 21100 h 21600"/>
              </a:gdLst>
              <a:ahLst/>
              <a:cxnLst>
                <a:cxn ang="0">
                  <a:pos x="T0" y="T1"/>
                </a:cxn>
                <a:cxn ang="0">
                  <a:pos x="T2" y="T3"/>
                </a:cxn>
                <a:cxn ang="0">
                  <a:pos x="T4" y="T5"/>
                </a:cxn>
                <a:cxn ang="0">
                  <a:pos x="T6" y="T7"/>
                </a:cxn>
              </a:cxnLst>
              <a:rect l="T8" t="T9" r="T10" b="T11"/>
              <a:pathLst>
                <a:path w="21600" h="21600">
                  <a:moveTo>
                    <a:pt x="2793" y="0"/>
                  </a:moveTo>
                  <a:lnTo>
                    <a:pt x="18806" y="0"/>
                  </a:lnTo>
                  <a:lnTo>
                    <a:pt x="21600" y="21600"/>
                  </a:lnTo>
                  <a:lnTo>
                    <a:pt x="0" y="21600"/>
                  </a:lnTo>
                  <a:lnTo>
                    <a:pt x="2793" y="0"/>
                  </a:lnTo>
                  <a:close/>
                </a:path>
              </a:pathLst>
            </a:custGeom>
            <a:ln>
              <a:headEnd/>
              <a:tailEn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anchor="t" anchorCtr="0" compatLnSpc="1">
              <a:prstTxWarp prst="textNoShape">
                <a:avLst/>
              </a:prstTxWarp>
            </a:bodyPr>
            <a:lstStyle/>
            <a:p>
              <a:pPr algn="ctr"/>
              <a:r>
                <a:rPr lang="en-GB" sz="1600" dirty="0" smtClean="0"/>
                <a:t>Many patients </a:t>
              </a:r>
              <a:r>
                <a:rPr lang="en-GB" sz="1600" dirty="0" smtClean="0">
                  <a:solidFill>
                    <a:srgbClr val="FF0000"/>
                  </a:solidFill>
                </a:rPr>
                <a:t>self manage </a:t>
              </a:r>
              <a:r>
                <a:rPr lang="en-GB" sz="1600" dirty="0" smtClean="0"/>
                <a:t>AKP without seeking medical or therapeutic intervention </a:t>
              </a:r>
              <a:endParaRPr lang="en-GB" sz="1600" dirty="0"/>
            </a:p>
          </p:txBody>
        </p:sp>
      </p:grpSp>
    </p:spTree>
    <p:extLst>
      <p:ext uri="{BB962C8B-B14F-4D97-AF65-F5344CB8AC3E}">
        <p14:creationId xmlns:p14="http://schemas.microsoft.com/office/powerpoint/2010/main" val="69559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How does the pathway work in practice?</a:t>
            </a:r>
            <a:endParaRPr lang="en-GB" dirty="0"/>
          </a:p>
        </p:txBody>
      </p:sp>
      <p:sp>
        <p:nvSpPr>
          <p:cNvPr id="4" name="TextBox 3"/>
          <p:cNvSpPr txBox="1"/>
          <p:nvPr/>
        </p:nvSpPr>
        <p:spPr>
          <a:xfrm>
            <a:off x="601332" y="1772816"/>
            <a:ext cx="2602516" cy="4770537"/>
          </a:xfrm>
          <a:prstGeom prst="rect">
            <a:avLst/>
          </a:prstGeom>
          <a:noFill/>
        </p:spPr>
        <p:txBody>
          <a:bodyPr wrap="square" rtlCol="0">
            <a:spAutoFit/>
          </a:bodyPr>
          <a:lstStyle/>
          <a:p>
            <a:pPr marL="285750" indent="-285750">
              <a:buFont typeface="Wingdings" panose="05000000000000000000" pitchFamily="2" charset="2"/>
              <a:buChar char="Ø"/>
            </a:pPr>
            <a:r>
              <a:rPr lang="en-GB" sz="1600" b="1" dirty="0"/>
              <a:t>A</a:t>
            </a:r>
            <a:r>
              <a:rPr lang="en-GB" sz="1600" b="1" dirty="0" smtClean="0"/>
              <a:t>sking the right questions will allow patients to be worked through the pathway safely and directed to appropriate management.</a:t>
            </a:r>
          </a:p>
          <a:p>
            <a:pPr marL="285750" indent="-285750">
              <a:buFont typeface="Wingdings" panose="05000000000000000000" pitchFamily="2" charset="2"/>
              <a:buChar char="Ø"/>
            </a:pPr>
            <a:endParaRPr lang="en-GB" sz="1600" dirty="0"/>
          </a:p>
          <a:p>
            <a:pPr marL="285750" indent="-285750">
              <a:buFont typeface="Wingdings" panose="05000000000000000000" pitchFamily="2" charset="2"/>
              <a:buChar char="Ø"/>
            </a:pPr>
            <a:r>
              <a:rPr lang="en-GB" sz="1600" b="1" dirty="0" smtClean="0"/>
              <a:t>Follow traffic light approach:</a:t>
            </a:r>
          </a:p>
          <a:p>
            <a:pPr marL="285750" indent="-285750">
              <a:buFont typeface="Wingdings" panose="05000000000000000000" pitchFamily="2" charset="2"/>
              <a:buChar char="Ø"/>
            </a:pPr>
            <a:r>
              <a:rPr lang="en-GB" sz="1400" b="1" dirty="0" smtClean="0">
                <a:solidFill>
                  <a:srgbClr val="FF0000"/>
                </a:solidFill>
              </a:rPr>
              <a:t>Red –  red flags identified.</a:t>
            </a:r>
            <a:endParaRPr lang="en-GB" sz="1400" b="1" dirty="0" smtClean="0">
              <a:solidFill>
                <a:schemeClr val="accent6"/>
              </a:solidFill>
            </a:endParaRPr>
          </a:p>
          <a:p>
            <a:pPr marL="285750" indent="-285750">
              <a:buFont typeface="Wingdings" panose="05000000000000000000" pitchFamily="2" charset="2"/>
              <a:buChar char="Ø"/>
            </a:pPr>
            <a:r>
              <a:rPr lang="en-GB" sz="1400" b="1" dirty="0" smtClean="0">
                <a:solidFill>
                  <a:srgbClr val="FF9900"/>
                </a:solidFill>
              </a:rPr>
              <a:t>Amber – act upon history and physical examination findings and exclude non AKP patients.</a:t>
            </a:r>
          </a:p>
          <a:p>
            <a:pPr marL="285750" indent="-285750">
              <a:buFont typeface="Wingdings" panose="05000000000000000000" pitchFamily="2" charset="2"/>
              <a:buChar char="Ø"/>
            </a:pPr>
            <a:r>
              <a:rPr lang="en-GB" sz="1400" b="1" dirty="0" smtClean="0">
                <a:solidFill>
                  <a:srgbClr val="00B050"/>
                </a:solidFill>
              </a:rPr>
              <a:t>Green – proceed along AKP management pathway.</a:t>
            </a:r>
          </a:p>
          <a:p>
            <a:endParaRPr lang="en-GB" sz="1600" dirty="0" smtClean="0">
              <a:solidFill>
                <a:srgbClr val="00B050"/>
              </a:solidFill>
            </a:endParaRPr>
          </a:p>
          <a:p>
            <a:endParaRPr lang="en-GB" sz="1600" dirty="0" smtClean="0">
              <a:solidFill>
                <a:srgbClr val="FFCC66"/>
              </a:solidFill>
            </a:endParaRPr>
          </a:p>
          <a:p>
            <a:pPr marL="285750" indent="-285750">
              <a:buFont typeface="Wingdings" panose="05000000000000000000" pitchFamily="2" charset="2"/>
              <a:buChar char="Ø"/>
            </a:pPr>
            <a:endParaRPr lang="en-GB" sz="1400" dirty="0">
              <a:solidFill>
                <a:srgbClr val="FF0000"/>
              </a:solidFill>
            </a:endParaRPr>
          </a:p>
        </p:txBody>
      </p:sp>
      <p:grpSp>
        <p:nvGrpSpPr>
          <p:cNvPr id="3" name="Group 4"/>
          <p:cNvGrpSpPr>
            <a:grpSpLocks noChangeAspect="1"/>
          </p:cNvGrpSpPr>
          <p:nvPr/>
        </p:nvGrpSpPr>
        <p:grpSpPr bwMode="auto">
          <a:xfrm>
            <a:off x="3203848" y="1417638"/>
            <a:ext cx="5490889" cy="4819649"/>
            <a:chOff x="2484" y="893"/>
            <a:chExt cx="2993" cy="3036"/>
          </a:xfrm>
        </p:grpSpPr>
        <p:sp>
          <p:nvSpPr>
            <p:cNvPr id="5" name="AutoShape 3"/>
            <p:cNvSpPr>
              <a:spLocks noChangeAspect="1" noChangeArrowheads="1" noTextEdit="1"/>
            </p:cNvSpPr>
            <p:nvPr/>
          </p:nvSpPr>
          <p:spPr bwMode="auto">
            <a:xfrm>
              <a:off x="2484" y="893"/>
              <a:ext cx="2993" cy="3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 name="Rectangle 5"/>
            <p:cNvSpPr>
              <a:spLocks noChangeArrowheads="1"/>
            </p:cNvSpPr>
            <p:nvPr/>
          </p:nvSpPr>
          <p:spPr bwMode="auto">
            <a:xfrm>
              <a:off x="4126" y="893"/>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6"/>
            <p:cNvSpPr>
              <a:spLocks noChangeArrowheads="1"/>
            </p:cNvSpPr>
            <p:nvPr/>
          </p:nvSpPr>
          <p:spPr bwMode="auto">
            <a:xfrm>
              <a:off x="4126" y="1018"/>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7"/>
            <p:cNvSpPr>
              <a:spLocks noChangeArrowheads="1"/>
            </p:cNvSpPr>
            <p:nvPr/>
          </p:nvSpPr>
          <p:spPr bwMode="auto">
            <a:xfrm>
              <a:off x="4126" y="1144"/>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8"/>
            <p:cNvSpPr>
              <a:spLocks noChangeArrowheads="1"/>
            </p:cNvSpPr>
            <p:nvPr/>
          </p:nvSpPr>
          <p:spPr bwMode="auto">
            <a:xfrm>
              <a:off x="4126" y="1269"/>
              <a:ext cx="42"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9"/>
            <p:cNvSpPr>
              <a:spLocks noChangeArrowheads="1"/>
            </p:cNvSpPr>
            <p:nvPr/>
          </p:nvSpPr>
          <p:spPr bwMode="auto">
            <a:xfrm>
              <a:off x="2484" y="1533"/>
              <a:ext cx="431" cy="314"/>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Rectangle 10"/>
            <p:cNvSpPr>
              <a:spLocks noChangeArrowheads="1"/>
            </p:cNvSpPr>
            <p:nvPr/>
          </p:nvSpPr>
          <p:spPr bwMode="auto">
            <a:xfrm>
              <a:off x="2484" y="1533"/>
              <a:ext cx="431" cy="314"/>
            </a:xfrm>
            <a:prstGeom prst="rect">
              <a:avLst/>
            </a:prstGeom>
            <a:noFill/>
            <a:ln w="4763"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Rectangle 11"/>
            <p:cNvSpPr>
              <a:spLocks noChangeArrowheads="1"/>
            </p:cNvSpPr>
            <p:nvPr/>
          </p:nvSpPr>
          <p:spPr bwMode="auto">
            <a:xfrm>
              <a:off x="2622" y="1556"/>
              <a:ext cx="204"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Urgent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2"/>
            <p:cNvSpPr>
              <a:spLocks noChangeArrowheads="1"/>
            </p:cNvSpPr>
            <p:nvPr/>
          </p:nvSpPr>
          <p:spPr bwMode="auto">
            <a:xfrm>
              <a:off x="2542" y="1622"/>
              <a:ext cx="370"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Orthopaedic /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3"/>
            <p:cNvSpPr>
              <a:spLocks noChangeArrowheads="1"/>
            </p:cNvSpPr>
            <p:nvPr/>
          </p:nvSpPr>
          <p:spPr bwMode="auto">
            <a:xfrm>
              <a:off x="2541" y="1688"/>
              <a:ext cx="372"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rheumatology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4"/>
            <p:cNvSpPr>
              <a:spLocks noChangeArrowheads="1"/>
            </p:cNvSpPr>
            <p:nvPr/>
          </p:nvSpPr>
          <p:spPr bwMode="auto">
            <a:xfrm>
              <a:off x="2615" y="1754"/>
              <a:ext cx="206"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referral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5"/>
            <p:cNvSpPr>
              <a:spLocks noChangeArrowheads="1"/>
            </p:cNvSpPr>
            <p:nvPr/>
          </p:nvSpPr>
          <p:spPr bwMode="auto">
            <a:xfrm>
              <a:off x="2784" y="1754"/>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6"/>
            <p:cNvSpPr>
              <a:spLocks noChangeArrowheads="1"/>
            </p:cNvSpPr>
            <p:nvPr/>
          </p:nvSpPr>
          <p:spPr bwMode="auto">
            <a:xfrm>
              <a:off x="3256" y="2040"/>
              <a:ext cx="633" cy="198"/>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Rectangle 17"/>
            <p:cNvSpPr>
              <a:spLocks noChangeArrowheads="1"/>
            </p:cNvSpPr>
            <p:nvPr/>
          </p:nvSpPr>
          <p:spPr bwMode="auto">
            <a:xfrm>
              <a:off x="3256" y="2040"/>
              <a:ext cx="633" cy="198"/>
            </a:xfrm>
            <a:prstGeom prst="rect">
              <a:avLst/>
            </a:prstGeom>
            <a:noFill/>
            <a:ln w="4763"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0" name="Rectangle 18"/>
            <p:cNvSpPr>
              <a:spLocks noChangeArrowheads="1"/>
            </p:cNvSpPr>
            <p:nvPr/>
          </p:nvSpPr>
          <p:spPr bwMode="auto">
            <a:xfrm>
              <a:off x="3328" y="2063"/>
              <a:ext cx="540"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Definite joint effusion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9"/>
            <p:cNvSpPr>
              <a:spLocks noChangeArrowheads="1"/>
            </p:cNvSpPr>
            <p:nvPr/>
          </p:nvSpPr>
          <p:spPr bwMode="auto">
            <a:xfrm>
              <a:off x="3817" y="2063"/>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0"/>
            <p:cNvSpPr>
              <a:spLocks noChangeArrowheads="1"/>
            </p:cNvSpPr>
            <p:nvPr/>
          </p:nvSpPr>
          <p:spPr bwMode="auto">
            <a:xfrm>
              <a:off x="3307" y="2129"/>
              <a:ext cx="584"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at physical examination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1"/>
            <p:cNvSpPr>
              <a:spLocks noChangeArrowheads="1"/>
            </p:cNvSpPr>
            <p:nvPr/>
          </p:nvSpPr>
          <p:spPr bwMode="auto">
            <a:xfrm>
              <a:off x="3838" y="2129"/>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4563" y="2040"/>
              <a:ext cx="793" cy="462"/>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Rectangle 23"/>
            <p:cNvSpPr>
              <a:spLocks noChangeArrowheads="1"/>
            </p:cNvSpPr>
            <p:nvPr/>
          </p:nvSpPr>
          <p:spPr bwMode="auto">
            <a:xfrm>
              <a:off x="4563" y="2040"/>
              <a:ext cx="793" cy="462"/>
            </a:xfrm>
            <a:prstGeom prst="rect">
              <a:avLst/>
            </a:prstGeom>
            <a:noFill/>
            <a:ln w="4763"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6" name="Rectangle 24"/>
            <p:cNvSpPr>
              <a:spLocks noChangeArrowheads="1"/>
            </p:cNvSpPr>
            <p:nvPr/>
          </p:nvSpPr>
          <p:spPr bwMode="auto">
            <a:xfrm>
              <a:off x="4608" y="2063"/>
              <a:ext cx="642"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No definite joint effusion.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25"/>
            <p:cNvSpPr>
              <a:spLocks noChangeArrowheads="1"/>
            </p:cNvSpPr>
            <p:nvPr/>
          </p:nvSpPr>
          <p:spPr bwMode="auto">
            <a:xfrm>
              <a:off x="5196" y="2063"/>
              <a:ext cx="162"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Signs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Rectangle 26"/>
            <p:cNvSpPr>
              <a:spLocks noChangeArrowheads="1"/>
            </p:cNvSpPr>
            <p:nvPr/>
          </p:nvSpPr>
          <p:spPr bwMode="auto">
            <a:xfrm>
              <a:off x="4642" y="2139"/>
              <a:ext cx="691"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and symptoms suggestive of</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7"/>
            <p:cNvSpPr>
              <a:spLocks noChangeArrowheads="1"/>
            </p:cNvSpPr>
            <p:nvPr/>
          </p:nvSpPr>
          <p:spPr bwMode="auto">
            <a:xfrm>
              <a:off x="5276" y="2139"/>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28"/>
            <p:cNvSpPr>
              <a:spLocks noChangeArrowheads="1"/>
            </p:cNvSpPr>
            <p:nvPr/>
          </p:nvSpPr>
          <p:spPr bwMode="auto">
            <a:xfrm>
              <a:off x="4615" y="2215"/>
              <a:ext cx="732"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anterior knee pain e.g. patella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29"/>
            <p:cNvSpPr>
              <a:spLocks noChangeArrowheads="1"/>
            </p:cNvSpPr>
            <p:nvPr/>
          </p:nvSpPr>
          <p:spPr bwMode="auto">
            <a:xfrm>
              <a:off x="5287" y="2215"/>
              <a:ext cx="47"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30"/>
            <p:cNvSpPr>
              <a:spLocks noChangeArrowheads="1"/>
            </p:cNvSpPr>
            <p:nvPr/>
          </p:nvSpPr>
          <p:spPr bwMode="auto">
            <a:xfrm>
              <a:off x="4669" y="2290"/>
              <a:ext cx="650"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femoral joint pain, patella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31"/>
            <p:cNvSpPr>
              <a:spLocks noChangeArrowheads="1"/>
            </p:cNvSpPr>
            <p:nvPr/>
          </p:nvSpPr>
          <p:spPr bwMode="auto">
            <a:xfrm>
              <a:off x="4801" y="2365"/>
              <a:ext cx="360"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tendinopathy.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32"/>
            <p:cNvSpPr>
              <a:spLocks noChangeArrowheads="1"/>
            </p:cNvSpPr>
            <p:nvPr/>
          </p:nvSpPr>
          <p:spPr bwMode="auto">
            <a:xfrm>
              <a:off x="5118" y="2365"/>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33"/>
            <p:cNvSpPr>
              <a:spLocks noChangeArrowheads="1"/>
            </p:cNvSpPr>
            <p:nvPr/>
          </p:nvSpPr>
          <p:spPr bwMode="auto">
            <a:xfrm>
              <a:off x="3000" y="2357"/>
              <a:ext cx="992" cy="838"/>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6" name="Rectangle 34"/>
            <p:cNvSpPr>
              <a:spLocks noChangeArrowheads="1"/>
            </p:cNvSpPr>
            <p:nvPr/>
          </p:nvSpPr>
          <p:spPr bwMode="auto">
            <a:xfrm>
              <a:off x="3000" y="2357"/>
              <a:ext cx="992" cy="838"/>
            </a:xfrm>
            <a:prstGeom prst="rect">
              <a:avLst/>
            </a:prstGeom>
            <a:noFill/>
            <a:ln w="4763"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 name="Rectangle 35"/>
            <p:cNvSpPr>
              <a:spLocks noChangeArrowheads="1"/>
            </p:cNvSpPr>
            <p:nvPr/>
          </p:nvSpPr>
          <p:spPr bwMode="auto">
            <a:xfrm>
              <a:off x="3177" y="2380"/>
              <a:ext cx="709"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INVESTIGATIONS REQUIRED: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Rectangle 36"/>
            <p:cNvSpPr>
              <a:spLocks noChangeArrowheads="1"/>
            </p:cNvSpPr>
            <p:nvPr/>
          </p:nvSpPr>
          <p:spPr bwMode="auto">
            <a:xfrm>
              <a:off x="3830" y="2380"/>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Rectangle 37"/>
            <p:cNvSpPr>
              <a:spLocks noChangeArrowheads="1"/>
            </p:cNvSpPr>
            <p:nvPr/>
          </p:nvSpPr>
          <p:spPr bwMode="auto">
            <a:xfrm>
              <a:off x="3153" y="2505"/>
              <a:ext cx="75"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0" name="Rectangle 38"/>
            <p:cNvSpPr>
              <a:spLocks noChangeArrowheads="1"/>
            </p:cNvSpPr>
            <p:nvPr/>
          </p:nvSpPr>
          <p:spPr bwMode="auto">
            <a:xfrm>
              <a:off x="3197" y="2506"/>
              <a:ext cx="42"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 name="Rectangle 39"/>
            <p:cNvSpPr>
              <a:spLocks noChangeArrowheads="1"/>
            </p:cNvSpPr>
            <p:nvPr/>
          </p:nvSpPr>
          <p:spPr bwMode="auto">
            <a:xfrm>
              <a:off x="3261" y="2505"/>
              <a:ext cx="169"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XRAY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 name="Rectangle 40"/>
            <p:cNvSpPr>
              <a:spLocks noChangeArrowheads="1"/>
            </p:cNvSpPr>
            <p:nvPr/>
          </p:nvSpPr>
          <p:spPr bwMode="auto">
            <a:xfrm>
              <a:off x="3393" y="2505"/>
              <a:ext cx="47"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3" name="Rectangle 41"/>
            <p:cNvSpPr>
              <a:spLocks noChangeArrowheads="1"/>
            </p:cNvSpPr>
            <p:nvPr/>
          </p:nvSpPr>
          <p:spPr bwMode="auto">
            <a:xfrm>
              <a:off x="3409" y="2505"/>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angle 42"/>
            <p:cNvSpPr>
              <a:spLocks noChangeArrowheads="1"/>
            </p:cNvSpPr>
            <p:nvPr/>
          </p:nvSpPr>
          <p:spPr bwMode="auto">
            <a:xfrm>
              <a:off x="3422" y="2505"/>
              <a:ext cx="380"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weight bearing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43"/>
            <p:cNvSpPr>
              <a:spLocks noChangeArrowheads="1"/>
            </p:cNvSpPr>
            <p:nvPr/>
          </p:nvSpPr>
          <p:spPr bwMode="auto">
            <a:xfrm>
              <a:off x="3757" y="2505"/>
              <a:ext cx="14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Rectangle 44"/>
            <p:cNvSpPr>
              <a:spLocks noChangeArrowheads="1"/>
            </p:cNvSpPr>
            <p:nvPr/>
          </p:nvSpPr>
          <p:spPr bwMode="auto">
            <a:xfrm>
              <a:off x="3261" y="2571"/>
              <a:ext cx="60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lateral and skyline views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7" name="Rectangle 45"/>
            <p:cNvSpPr>
              <a:spLocks noChangeArrowheads="1"/>
            </p:cNvSpPr>
            <p:nvPr/>
          </p:nvSpPr>
          <p:spPr bwMode="auto">
            <a:xfrm>
              <a:off x="3809" y="2571"/>
              <a:ext cx="45"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Rectangle 46"/>
            <p:cNvSpPr>
              <a:spLocks noChangeArrowheads="1"/>
            </p:cNvSpPr>
            <p:nvPr/>
          </p:nvSpPr>
          <p:spPr bwMode="auto">
            <a:xfrm>
              <a:off x="3823" y="2571"/>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9" name="Rectangle 47"/>
            <p:cNvSpPr>
              <a:spLocks noChangeArrowheads="1"/>
            </p:cNvSpPr>
            <p:nvPr/>
          </p:nvSpPr>
          <p:spPr bwMode="auto">
            <a:xfrm>
              <a:off x="3153" y="2637"/>
              <a:ext cx="75"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48"/>
            <p:cNvSpPr>
              <a:spLocks noChangeArrowheads="1"/>
            </p:cNvSpPr>
            <p:nvPr/>
          </p:nvSpPr>
          <p:spPr bwMode="auto">
            <a:xfrm>
              <a:off x="3197" y="2638"/>
              <a:ext cx="42" cy="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49"/>
            <p:cNvSpPr>
              <a:spLocks noChangeArrowheads="1"/>
            </p:cNvSpPr>
            <p:nvPr/>
          </p:nvSpPr>
          <p:spPr bwMode="auto">
            <a:xfrm>
              <a:off x="3261" y="2637"/>
              <a:ext cx="331"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BLOOD TEST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50"/>
            <p:cNvSpPr>
              <a:spLocks noChangeArrowheads="1"/>
            </p:cNvSpPr>
            <p:nvPr/>
          </p:nvSpPr>
          <p:spPr bwMode="auto">
            <a:xfrm>
              <a:off x="3550" y="2637"/>
              <a:ext cx="47"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51"/>
            <p:cNvSpPr>
              <a:spLocks noChangeArrowheads="1"/>
            </p:cNvSpPr>
            <p:nvPr/>
          </p:nvSpPr>
          <p:spPr bwMode="auto">
            <a:xfrm>
              <a:off x="3567" y="2637"/>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52"/>
            <p:cNvSpPr>
              <a:spLocks noChangeArrowheads="1"/>
            </p:cNvSpPr>
            <p:nvPr/>
          </p:nvSpPr>
          <p:spPr bwMode="auto">
            <a:xfrm>
              <a:off x="3579" y="2637"/>
              <a:ext cx="137"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CRP.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53"/>
            <p:cNvSpPr>
              <a:spLocks noChangeArrowheads="1"/>
            </p:cNvSpPr>
            <p:nvPr/>
          </p:nvSpPr>
          <p:spPr bwMode="auto">
            <a:xfrm>
              <a:off x="3681" y="2637"/>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54"/>
            <p:cNvSpPr>
              <a:spLocks noChangeArrowheads="1"/>
            </p:cNvSpPr>
            <p:nvPr/>
          </p:nvSpPr>
          <p:spPr bwMode="auto">
            <a:xfrm>
              <a:off x="3089" y="2762"/>
              <a:ext cx="89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ABNORMAL XR / BLOODS CONSIDER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7" name="Rectangle 55"/>
            <p:cNvSpPr>
              <a:spLocks noChangeArrowheads="1"/>
            </p:cNvSpPr>
            <p:nvPr/>
          </p:nvSpPr>
          <p:spPr bwMode="auto">
            <a:xfrm>
              <a:off x="3090" y="2827"/>
              <a:ext cx="892"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OTHER PATHOLOGY &amp; ALTERNATIVE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8" name="Rectangle 56"/>
            <p:cNvSpPr>
              <a:spLocks noChangeArrowheads="1"/>
            </p:cNvSpPr>
            <p:nvPr/>
          </p:nvSpPr>
          <p:spPr bwMode="auto">
            <a:xfrm>
              <a:off x="3317" y="2893"/>
              <a:ext cx="40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MANAGEMENT.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9" name="Rectangle 57"/>
            <p:cNvSpPr>
              <a:spLocks noChangeArrowheads="1"/>
            </p:cNvSpPr>
            <p:nvPr/>
          </p:nvSpPr>
          <p:spPr bwMode="auto">
            <a:xfrm>
              <a:off x="3676" y="2893"/>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58"/>
            <p:cNvSpPr>
              <a:spLocks noChangeArrowheads="1"/>
            </p:cNvSpPr>
            <p:nvPr/>
          </p:nvSpPr>
          <p:spPr bwMode="auto">
            <a:xfrm>
              <a:off x="3069" y="3019"/>
              <a:ext cx="64"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59"/>
            <p:cNvSpPr>
              <a:spLocks noChangeArrowheads="1"/>
            </p:cNvSpPr>
            <p:nvPr/>
          </p:nvSpPr>
          <p:spPr bwMode="auto">
            <a:xfrm>
              <a:off x="3101" y="3019"/>
              <a:ext cx="45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NY ONWARD REFERAL</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2" name="Rectangle 60"/>
            <p:cNvSpPr>
              <a:spLocks noChangeArrowheads="1"/>
            </p:cNvSpPr>
            <p:nvPr/>
          </p:nvSpPr>
          <p:spPr bwMode="auto">
            <a:xfrm>
              <a:off x="3544" y="3019"/>
              <a:ext cx="347"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  MUST INCLUDE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3" name="Rectangle 61"/>
            <p:cNvSpPr>
              <a:spLocks noChangeArrowheads="1"/>
            </p:cNvSpPr>
            <p:nvPr/>
          </p:nvSpPr>
          <p:spPr bwMode="auto">
            <a:xfrm>
              <a:off x="3210" y="3084"/>
              <a:ext cx="334"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INVESTIGATION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4" name="Rectangle 62"/>
            <p:cNvSpPr>
              <a:spLocks noChangeArrowheads="1"/>
            </p:cNvSpPr>
            <p:nvPr/>
          </p:nvSpPr>
          <p:spPr bwMode="auto">
            <a:xfrm>
              <a:off x="3563" y="3083"/>
              <a:ext cx="188"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700" b="1" dirty="0">
                  <a:solidFill>
                    <a:srgbClr val="000000"/>
                  </a:solidFill>
                  <a:latin typeface="Calibri" pitchFamily="34" charset="0"/>
                </a:rPr>
                <a:t>R</a:t>
              </a: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ESULTS.</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5" name="Rectangle 63"/>
            <p:cNvSpPr>
              <a:spLocks noChangeArrowheads="1"/>
            </p:cNvSpPr>
            <p:nvPr/>
          </p:nvSpPr>
          <p:spPr bwMode="auto">
            <a:xfrm>
              <a:off x="3783" y="3084"/>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6" name="Rectangle 64"/>
            <p:cNvSpPr>
              <a:spLocks noChangeArrowheads="1"/>
            </p:cNvSpPr>
            <p:nvPr/>
          </p:nvSpPr>
          <p:spPr bwMode="auto">
            <a:xfrm>
              <a:off x="4500" y="3416"/>
              <a:ext cx="862" cy="46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Rectangle 65"/>
            <p:cNvSpPr>
              <a:spLocks noChangeArrowheads="1"/>
            </p:cNvSpPr>
            <p:nvPr/>
          </p:nvSpPr>
          <p:spPr bwMode="auto">
            <a:xfrm>
              <a:off x="4500" y="3416"/>
              <a:ext cx="862" cy="468"/>
            </a:xfrm>
            <a:prstGeom prst="rect">
              <a:avLst/>
            </a:prstGeom>
            <a:noFill/>
            <a:ln w="4763" cap="flat">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8" name="Rectangle 66"/>
            <p:cNvSpPr>
              <a:spLocks noChangeArrowheads="1"/>
            </p:cNvSpPr>
            <p:nvPr/>
          </p:nvSpPr>
          <p:spPr bwMode="auto">
            <a:xfrm>
              <a:off x="4610" y="3439"/>
              <a:ext cx="714"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GP management e.g. activity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9" name="Rectangle 67"/>
            <p:cNvSpPr>
              <a:spLocks noChangeArrowheads="1"/>
            </p:cNvSpPr>
            <p:nvPr/>
          </p:nvSpPr>
          <p:spPr bwMode="auto">
            <a:xfrm>
              <a:off x="4568" y="3505"/>
              <a:ext cx="249"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Sheffield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68"/>
            <p:cNvSpPr>
              <a:spLocks noChangeArrowheads="1"/>
            </p:cNvSpPr>
            <p:nvPr/>
          </p:nvSpPr>
          <p:spPr bwMode="auto">
            <a:xfrm>
              <a:off x="4778" y="3505"/>
              <a:ext cx="566"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 advice &amp; education &amp;</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 name="Rectangle 69"/>
            <p:cNvSpPr>
              <a:spLocks noChangeArrowheads="1"/>
            </p:cNvSpPr>
            <p:nvPr/>
          </p:nvSpPr>
          <p:spPr bwMode="auto">
            <a:xfrm>
              <a:off x="5294" y="3505"/>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Rectangle 70"/>
            <p:cNvSpPr>
              <a:spLocks noChangeArrowheads="1"/>
            </p:cNvSpPr>
            <p:nvPr/>
          </p:nvSpPr>
          <p:spPr bwMode="auto">
            <a:xfrm>
              <a:off x="4644" y="3571"/>
              <a:ext cx="639"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access to Aches and Pains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3" name="Rectangle 71"/>
            <p:cNvSpPr>
              <a:spLocks noChangeArrowheads="1"/>
            </p:cNvSpPr>
            <p:nvPr/>
          </p:nvSpPr>
          <p:spPr bwMode="auto">
            <a:xfrm>
              <a:off x="4569" y="3629"/>
              <a:ext cx="241"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website.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4" name="Rectangle 72"/>
            <p:cNvSpPr>
              <a:spLocks noChangeArrowheads="1"/>
            </p:cNvSpPr>
            <p:nvPr/>
          </p:nvSpPr>
          <p:spPr bwMode="auto">
            <a:xfrm>
              <a:off x="4521" y="3705"/>
              <a:ext cx="812"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 </a:t>
              </a: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If patients require additional support please refer to MSK Sheffield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5" name="Freeform 73"/>
            <p:cNvSpPr>
              <a:spLocks noEditPoints="1"/>
            </p:cNvSpPr>
            <p:nvPr/>
          </p:nvSpPr>
          <p:spPr bwMode="auto">
            <a:xfrm>
              <a:off x="4076" y="1372"/>
              <a:ext cx="48" cy="171"/>
            </a:xfrm>
            <a:custGeom>
              <a:avLst/>
              <a:gdLst>
                <a:gd name="T0" fmla="*/ 305 w 543"/>
                <a:gd name="T1" fmla="*/ 0 h 1901"/>
                <a:gd name="T2" fmla="*/ 305 w 543"/>
                <a:gd name="T3" fmla="*/ 1834 h 1901"/>
                <a:gd name="T4" fmla="*/ 238 w 543"/>
                <a:gd name="T5" fmla="*/ 1834 h 1901"/>
                <a:gd name="T6" fmla="*/ 238 w 543"/>
                <a:gd name="T7" fmla="*/ 0 h 1901"/>
                <a:gd name="T8" fmla="*/ 305 w 543"/>
                <a:gd name="T9" fmla="*/ 0 h 1901"/>
                <a:gd name="T10" fmla="*/ 534 w 543"/>
                <a:gd name="T11" fmla="*/ 1451 h 1901"/>
                <a:gd name="T12" fmla="*/ 271 w 543"/>
                <a:gd name="T13" fmla="*/ 1901 h 1901"/>
                <a:gd name="T14" fmla="*/ 9 w 543"/>
                <a:gd name="T15" fmla="*/ 1451 h 1901"/>
                <a:gd name="T16" fmla="*/ 21 w 543"/>
                <a:gd name="T17" fmla="*/ 1406 h 1901"/>
                <a:gd name="T18" fmla="*/ 67 w 543"/>
                <a:gd name="T19" fmla="*/ 1418 h 1901"/>
                <a:gd name="T20" fmla="*/ 67 w 543"/>
                <a:gd name="T21" fmla="*/ 1418 h 1901"/>
                <a:gd name="T22" fmla="*/ 300 w 543"/>
                <a:gd name="T23" fmla="*/ 1818 h 1901"/>
                <a:gd name="T24" fmla="*/ 243 w 543"/>
                <a:gd name="T25" fmla="*/ 1818 h 1901"/>
                <a:gd name="T26" fmla="*/ 476 w 543"/>
                <a:gd name="T27" fmla="*/ 1418 h 1901"/>
                <a:gd name="T28" fmla="*/ 522 w 543"/>
                <a:gd name="T29" fmla="*/ 1406 h 1901"/>
                <a:gd name="T30" fmla="*/ 534 w 543"/>
                <a:gd name="T31" fmla="*/ 1451 h 1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43" h="1901">
                  <a:moveTo>
                    <a:pt x="305" y="0"/>
                  </a:moveTo>
                  <a:lnTo>
                    <a:pt x="305" y="1834"/>
                  </a:lnTo>
                  <a:lnTo>
                    <a:pt x="238" y="1834"/>
                  </a:lnTo>
                  <a:lnTo>
                    <a:pt x="238" y="0"/>
                  </a:lnTo>
                  <a:lnTo>
                    <a:pt x="305" y="0"/>
                  </a:lnTo>
                  <a:close/>
                  <a:moveTo>
                    <a:pt x="534" y="1451"/>
                  </a:moveTo>
                  <a:lnTo>
                    <a:pt x="271" y="1901"/>
                  </a:lnTo>
                  <a:lnTo>
                    <a:pt x="9" y="1451"/>
                  </a:lnTo>
                  <a:cubicBezTo>
                    <a:pt x="0" y="1435"/>
                    <a:pt x="5" y="1415"/>
                    <a:pt x="21" y="1406"/>
                  </a:cubicBezTo>
                  <a:cubicBezTo>
                    <a:pt x="37" y="1396"/>
                    <a:pt x="58" y="1402"/>
                    <a:pt x="67" y="1418"/>
                  </a:cubicBezTo>
                  <a:lnTo>
                    <a:pt x="67" y="1418"/>
                  </a:lnTo>
                  <a:lnTo>
                    <a:pt x="300" y="1818"/>
                  </a:lnTo>
                  <a:lnTo>
                    <a:pt x="243" y="1818"/>
                  </a:lnTo>
                  <a:lnTo>
                    <a:pt x="476" y="1418"/>
                  </a:lnTo>
                  <a:cubicBezTo>
                    <a:pt x="485" y="1402"/>
                    <a:pt x="506" y="1396"/>
                    <a:pt x="522" y="1406"/>
                  </a:cubicBezTo>
                  <a:cubicBezTo>
                    <a:pt x="537" y="1415"/>
                    <a:pt x="543" y="1435"/>
                    <a:pt x="534" y="1451"/>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76" name="Freeform 74"/>
            <p:cNvSpPr>
              <a:spLocks noEditPoints="1"/>
            </p:cNvSpPr>
            <p:nvPr/>
          </p:nvSpPr>
          <p:spPr bwMode="auto">
            <a:xfrm>
              <a:off x="3471" y="1675"/>
              <a:ext cx="108" cy="49"/>
            </a:xfrm>
            <a:custGeom>
              <a:avLst/>
              <a:gdLst>
                <a:gd name="T0" fmla="*/ 2400 w 2400"/>
                <a:gd name="T1" fmla="*/ 476 h 1085"/>
                <a:gd name="T2" fmla="*/ 132 w 2400"/>
                <a:gd name="T3" fmla="*/ 476 h 1085"/>
                <a:gd name="T4" fmla="*/ 132 w 2400"/>
                <a:gd name="T5" fmla="*/ 609 h 1085"/>
                <a:gd name="T6" fmla="*/ 2400 w 2400"/>
                <a:gd name="T7" fmla="*/ 609 h 1085"/>
                <a:gd name="T8" fmla="*/ 2400 w 2400"/>
                <a:gd name="T9" fmla="*/ 476 h 1085"/>
                <a:gd name="T10" fmla="*/ 899 w 2400"/>
                <a:gd name="T11" fmla="*/ 18 h 1085"/>
                <a:gd name="T12" fmla="*/ 0 w 2400"/>
                <a:gd name="T13" fmla="*/ 542 h 1085"/>
                <a:gd name="T14" fmla="*/ 899 w 2400"/>
                <a:gd name="T15" fmla="*/ 1067 h 1085"/>
                <a:gd name="T16" fmla="*/ 990 w 2400"/>
                <a:gd name="T17" fmla="*/ 1043 h 1085"/>
                <a:gd name="T18" fmla="*/ 966 w 2400"/>
                <a:gd name="T19" fmla="*/ 952 h 1085"/>
                <a:gd name="T20" fmla="*/ 166 w 2400"/>
                <a:gd name="T21" fmla="*/ 485 h 1085"/>
                <a:gd name="T22" fmla="*/ 166 w 2400"/>
                <a:gd name="T23" fmla="*/ 600 h 1085"/>
                <a:gd name="T24" fmla="*/ 966 w 2400"/>
                <a:gd name="T25" fmla="*/ 133 h 1085"/>
                <a:gd name="T26" fmla="*/ 990 w 2400"/>
                <a:gd name="T27" fmla="*/ 42 h 1085"/>
                <a:gd name="T28" fmla="*/ 899 w 2400"/>
                <a:gd name="T29" fmla="*/ 18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00" h="1085">
                  <a:moveTo>
                    <a:pt x="2400" y="476"/>
                  </a:moveTo>
                  <a:lnTo>
                    <a:pt x="132" y="476"/>
                  </a:lnTo>
                  <a:lnTo>
                    <a:pt x="132" y="609"/>
                  </a:lnTo>
                  <a:lnTo>
                    <a:pt x="2400" y="609"/>
                  </a:lnTo>
                  <a:lnTo>
                    <a:pt x="2400" y="476"/>
                  </a:lnTo>
                  <a:close/>
                  <a:moveTo>
                    <a:pt x="899" y="18"/>
                  </a:moveTo>
                  <a:lnTo>
                    <a:pt x="0" y="542"/>
                  </a:lnTo>
                  <a:lnTo>
                    <a:pt x="899" y="1067"/>
                  </a:lnTo>
                  <a:cubicBezTo>
                    <a:pt x="931" y="1085"/>
                    <a:pt x="972" y="1075"/>
                    <a:pt x="990" y="1043"/>
                  </a:cubicBezTo>
                  <a:cubicBezTo>
                    <a:pt x="1009" y="1011"/>
                    <a:pt x="998" y="970"/>
                    <a:pt x="966" y="952"/>
                  </a:cubicBezTo>
                  <a:lnTo>
                    <a:pt x="166" y="485"/>
                  </a:lnTo>
                  <a:lnTo>
                    <a:pt x="166" y="600"/>
                  </a:lnTo>
                  <a:lnTo>
                    <a:pt x="966" y="133"/>
                  </a:lnTo>
                  <a:cubicBezTo>
                    <a:pt x="998" y="115"/>
                    <a:pt x="1009" y="74"/>
                    <a:pt x="990" y="42"/>
                  </a:cubicBezTo>
                  <a:cubicBezTo>
                    <a:pt x="972" y="10"/>
                    <a:pt x="931" y="0"/>
                    <a:pt x="899" y="18"/>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77" name="Freeform 75"/>
            <p:cNvSpPr>
              <a:spLocks noEditPoints="1"/>
            </p:cNvSpPr>
            <p:nvPr/>
          </p:nvSpPr>
          <p:spPr bwMode="auto">
            <a:xfrm>
              <a:off x="2892" y="1675"/>
              <a:ext cx="158" cy="49"/>
            </a:xfrm>
            <a:custGeom>
              <a:avLst/>
              <a:gdLst>
                <a:gd name="T0" fmla="*/ 3500 w 3500"/>
                <a:gd name="T1" fmla="*/ 609 h 1085"/>
                <a:gd name="T2" fmla="*/ 132 w 3500"/>
                <a:gd name="T3" fmla="*/ 609 h 1085"/>
                <a:gd name="T4" fmla="*/ 132 w 3500"/>
                <a:gd name="T5" fmla="*/ 476 h 1085"/>
                <a:gd name="T6" fmla="*/ 3500 w 3500"/>
                <a:gd name="T7" fmla="*/ 476 h 1085"/>
                <a:gd name="T8" fmla="*/ 3500 w 3500"/>
                <a:gd name="T9" fmla="*/ 609 h 1085"/>
                <a:gd name="T10" fmla="*/ 899 w 3500"/>
                <a:gd name="T11" fmla="*/ 1067 h 1085"/>
                <a:gd name="T12" fmla="*/ 0 w 3500"/>
                <a:gd name="T13" fmla="*/ 542 h 1085"/>
                <a:gd name="T14" fmla="*/ 899 w 3500"/>
                <a:gd name="T15" fmla="*/ 18 h 1085"/>
                <a:gd name="T16" fmla="*/ 990 w 3500"/>
                <a:gd name="T17" fmla="*/ 42 h 1085"/>
                <a:gd name="T18" fmla="*/ 966 w 3500"/>
                <a:gd name="T19" fmla="*/ 133 h 1085"/>
                <a:gd name="T20" fmla="*/ 166 w 3500"/>
                <a:gd name="T21" fmla="*/ 600 h 1085"/>
                <a:gd name="T22" fmla="*/ 166 w 3500"/>
                <a:gd name="T23" fmla="*/ 485 h 1085"/>
                <a:gd name="T24" fmla="*/ 966 w 3500"/>
                <a:gd name="T25" fmla="*/ 952 h 1085"/>
                <a:gd name="T26" fmla="*/ 990 w 3500"/>
                <a:gd name="T27" fmla="*/ 1043 h 1085"/>
                <a:gd name="T28" fmla="*/ 899 w 3500"/>
                <a:gd name="T29" fmla="*/ 1067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00" h="1085">
                  <a:moveTo>
                    <a:pt x="3500" y="609"/>
                  </a:moveTo>
                  <a:lnTo>
                    <a:pt x="132" y="609"/>
                  </a:lnTo>
                  <a:lnTo>
                    <a:pt x="132" y="476"/>
                  </a:lnTo>
                  <a:lnTo>
                    <a:pt x="3500" y="476"/>
                  </a:lnTo>
                  <a:lnTo>
                    <a:pt x="3500" y="609"/>
                  </a:lnTo>
                  <a:close/>
                  <a:moveTo>
                    <a:pt x="899" y="1067"/>
                  </a:moveTo>
                  <a:lnTo>
                    <a:pt x="0" y="542"/>
                  </a:lnTo>
                  <a:lnTo>
                    <a:pt x="899" y="18"/>
                  </a:lnTo>
                  <a:cubicBezTo>
                    <a:pt x="931" y="0"/>
                    <a:pt x="972" y="10"/>
                    <a:pt x="990" y="42"/>
                  </a:cubicBezTo>
                  <a:cubicBezTo>
                    <a:pt x="1009" y="74"/>
                    <a:pt x="998" y="115"/>
                    <a:pt x="966" y="133"/>
                  </a:cubicBezTo>
                  <a:lnTo>
                    <a:pt x="166" y="600"/>
                  </a:lnTo>
                  <a:lnTo>
                    <a:pt x="166" y="485"/>
                  </a:lnTo>
                  <a:lnTo>
                    <a:pt x="966" y="952"/>
                  </a:lnTo>
                  <a:cubicBezTo>
                    <a:pt x="998" y="970"/>
                    <a:pt x="1009" y="1011"/>
                    <a:pt x="990" y="1043"/>
                  </a:cubicBezTo>
                  <a:cubicBezTo>
                    <a:pt x="972" y="1075"/>
                    <a:pt x="931" y="1085"/>
                    <a:pt x="899" y="1067"/>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78" name="Freeform 76"/>
            <p:cNvSpPr>
              <a:spLocks noEditPoints="1"/>
            </p:cNvSpPr>
            <p:nvPr/>
          </p:nvSpPr>
          <p:spPr bwMode="auto">
            <a:xfrm>
              <a:off x="3889" y="1845"/>
              <a:ext cx="213" cy="195"/>
            </a:xfrm>
            <a:custGeom>
              <a:avLst/>
              <a:gdLst>
                <a:gd name="T0" fmla="*/ 2328 w 2373"/>
                <a:gd name="T1" fmla="*/ 0 h 2175"/>
                <a:gd name="T2" fmla="*/ 27 w 2373"/>
                <a:gd name="T3" fmla="*/ 2105 h 2175"/>
                <a:gd name="T4" fmla="*/ 72 w 2373"/>
                <a:gd name="T5" fmla="*/ 2155 h 2175"/>
                <a:gd name="T6" fmla="*/ 2373 w 2373"/>
                <a:gd name="T7" fmla="*/ 49 h 2175"/>
                <a:gd name="T8" fmla="*/ 2328 w 2373"/>
                <a:gd name="T9" fmla="*/ 0 h 2175"/>
                <a:gd name="T10" fmla="*/ 155 w 2373"/>
                <a:gd name="T11" fmla="*/ 1678 h 2175"/>
                <a:gd name="T12" fmla="*/ 0 w 2373"/>
                <a:gd name="T13" fmla="*/ 2175 h 2175"/>
                <a:gd name="T14" fmla="*/ 509 w 2373"/>
                <a:gd name="T15" fmla="*/ 2065 h 2175"/>
                <a:gd name="T16" fmla="*/ 534 w 2373"/>
                <a:gd name="T17" fmla="*/ 2025 h 2175"/>
                <a:gd name="T18" fmla="*/ 495 w 2373"/>
                <a:gd name="T19" fmla="*/ 1999 h 2175"/>
                <a:gd name="T20" fmla="*/ 42 w 2373"/>
                <a:gd name="T21" fmla="*/ 2097 h 2175"/>
                <a:gd name="T22" fmla="*/ 81 w 2373"/>
                <a:gd name="T23" fmla="*/ 2140 h 2175"/>
                <a:gd name="T24" fmla="*/ 219 w 2373"/>
                <a:gd name="T25" fmla="*/ 1698 h 2175"/>
                <a:gd name="T26" fmla="*/ 197 w 2373"/>
                <a:gd name="T27" fmla="*/ 1656 h 2175"/>
                <a:gd name="T28" fmla="*/ 155 w 2373"/>
                <a:gd name="T29" fmla="*/ 1678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73" h="2175">
                  <a:moveTo>
                    <a:pt x="2328" y="0"/>
                  </a:moveTo>
                  <a:lnTo>
                    <a:pt x="27" y="2105"/>
                  </a:lnTo>
                  <a:lnTo>
                    <a:pt x="72" y="2155"/>
                  </a:lnTo>
                  <a:lnTo>
                    <a:pt x="2373" y="49"/>
                  </a:lnTo>
                  <a:lnTo>
                    <a:pt x="2328" y="0"/>
                  </a:lnTo>
                  <a:close/>
                  <a:moveTo>
                    <a:pt x="155" y="1678"/>
                  </a:moveTo>
                  <a:lnTo>
                    <a:pt x="0" y="2175"/>
                  </a:lnTo>
                  <a:lnTo>
                    <a:pt x="509" y="2065"/>
                  </a:lnTo>
                  <a:cubicBezTo>
                    <a:pt x="527" y="2061"/>
                    <a:pt x="538" y="2043"/>
                    <a:pt x="534" y="2025"/>
                  </a:cubicBezTo>
                  <a:cubicBezTo>
                    <a:pt x="530" y="2007"/>
                    <a:pt x="513" y="1996"/>
                    <a:pt x="495" y="1999"/>
                  </a:cubicBezTo>
                  <a:lnTo>
                    <a:pt x="42" y="2097"/>
                  </a:lnTo>
                  <a:lnTo>
                    <a:pt x="81" y="2140"/>
                  </a:lnTo>
                  <a:lnTo>
                    <a:pt x="219" y="1698"/>
                  </a:lnTo>
                  <a:cubicBezTo>
                    <a:pt x="224" y="1680"/>
                    <a:pt x="214" y="1661"/>
                    <a:pt x="197" y="1656"/>
                  </a:cubicBezTo>
                  <a:cubicBezTo>
                    <a:pt x="179" y="1650"/>
                    <a:pt x="160" y="1660"/>
                    <a:pt x="155" y="1678"/>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79" name="Freeform 77"/>
            <p:cNvSpPr>
              <a:spLocks noEditPoints="1"/>
            </p:cNvSpPr>
            <p:nvPr/>
          </p:nvSpPr>
          <p:spPr bwMode="auto">
            <a:xfrm>
              <a:off x="4098" y="1845"/>
              <a:ext cx="464" cy="202"/>
            </a:xfrm>
            <a:custGeom>
              <a:avLst/>
              <a:gdLst>
                <a:gd name="T0" fmla="*/ 25 w 5163"/>
                <a:gd name="T1" fmla="*/ 0 h 2252"/>
                <a:gd name="T2" fmla="*/ 5114 w 5163"/>
                <a:gd name="T3" fmla="*/ 2124 h 2252"/>
                <a:gd name="T4" fmla="*/ 5089 w 5163"/>
                <a:gd name="T5" fmla="*/ 2186 h 2252"/>
                <a:gd name="T6" fmla="*/ 0 w 5163"/>
                <a:gd name="T7" fmla="*/ 61 h 2252"/>
                <a:gd name="T8" fmla="*/ 25 w 5163"/>
                <a:gd name="T9" fmla="*/ 0 h 2252"/>
                <a:gd name="T10" fmla="*/ 4849 w 5163"/>
                <a:gd name="T11" fmla="*/ 1766 h 2252"/>
                <a:gd name="T12" fmla="*/ 5163 w 5163"/>
                <a:gd name="T13" fmla="*/ 2181 h 2252"/>
                <a:gd name="T14" fmla="*/ 4647 w 5163"/>
                <a:gd name="T15" fmla="*/ 2249 h 2252"/>
                <a:gd name="T16" fmla="*/ 4609 w 5163"/>
                <a:gd name="T17" fmla="*/ 2221 h 2252"/>
                <a:gd name="T18" fmla="*/ 4638 w 5163"/>
                <a:gd name="T19" fmla="*/ 2183 h 2252"/>
                <a:gd name="T20" fmla="*/ 5097 w 5163"/>
                <a:gd name="T21" fmla="*/ 2122 h 2252"/>
                <a:gd name="T22" fmla="*/ 5075 w 5163"/>
                <a:gd name="T23" fmla="*/ 2175 h 2252"/>
                <a:gd name="T24" fmla="*/ 4796 w 5163"/>
                <a:gd name="T25" fmla="*/ 1806 h 2252"/>
                <a:gd name="T26" fmla="*/ 4802 w 5163"/>
                <a:gd name="T27" fmla="*/ 1759 h 2252"/>
                <a:gd name="T28" fmla="*/ 4849 w 5163"/>
                <a:gd name="T29" fmla="*/ 1766 h 2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163" h="2252">
                  <a:moveTo>
                    <a:pt x="25" y="0"/>
                  </a:moveTo>
                  <a:lnTo>
                    <a:pt x="5114" y="2124"/>
                  </a:lnTo>
                  <a:lnTo>
                    <a:pt x="5089" y="2186"/>
                  </a:lnTo>
                  <a:lnTo>
                    <a:pt x="0" y="61"/>
                  </a:lnTo>
                  <a:lnTo>
                    <a:pt x="25" y="0"/>
                  </a:lnTo>
                  <a:close/>
                  <a:moveTo>
                    <a:pt x="4849" y="1766"/>
                  </a:moveTo>
                  <a:lnTo>
                    <a:pt x="5163" y="2181"/>
                  </a:lnTo>
                  <a:lnTo>
                    <a:pt x="4647" y="2249"/>
                  </a:lnTo>
                  <a:cubicBezTo>
                    <a:pt x="4629" y="2252"/>
                    <a:pt x="4612" y="2239"/>
                    <a:pt x="4609" y="2221"/>
                  </a:cubicBezTo>
                  <a:cubicBezTo>
                    <a:pt x="4607" y="2202"/>
                    <a:pt x="4620" y="2186"/>
                    <a:pt x="4638" y="2183"/>
                  </a:cubicBezTo>
                  <a:lnTo>
                    <a:pt x="5097" y="2122"/>
                  </a:lnTo>
                  <a:lnTo>
                    <a:pt x="5075" y="2175"/>
                  </a:lnTo>
                  <a:lnTo>
                    <a:pt x="4796" y="1806"/>
                  </a:lnTo>
                  <a:cubicBezTo>
                    <a:pt x="4785" y="1791"/>
                    <a:pt x="4788" y="1770"/>
                    <a:pt x="4802" y="1759"/>
                  </a:cubicBezTo>
                  <a:cubicBezTo>
                    <a:pt x="4817" y="1748"/>
                    <a:pt x="4838" y="1751"/>
                    <a:pt x="4849" y="1766"/>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80" name="Freeform 78"/>
            <p:cNvSpPr>
              <a:spLocks noEditPoints="1"/>
            </p:cNvSpPr>
            <p:nvPr/>
          </p:nvSpPr>
          <p:spPr bwMode="auto">
            <a:xfrm>
              <a:off x="3555" y="2238"/>
              <a:ext cx="49" cy="121"/>
            </a:xfrm>
            <a:custGeom>
              <a:avLst/>
              <a:gdLst>
                <a:gd name="T0" fmla="*/ 305 w 543"/>
                <a:gd name="T1" fmla="*/ 0 h 1351"/>
                <a:gd name="T2" fmla="*/ 305 w 543"/>
                <a:gd name="T3" fmla="*/ 1284 h 1351"/>
                <a:gd name="T4" fmla="*/ 238 w 543"/>
                <a:gd name="T5" fmla="*/ 1284 h 1351"/>
                <a:gd name="T6" fmla="*/ 238 w 543"/>
                <a:gd name="T7" fmla="*/ 0 h 1351"/>
                <a:gd name="T8" fmla="*/ 305 w 543"/>
                <a:gd name="T9" fmla="*/ 0 h 1351"/>
                <a:gd name="T10" fmla="*/ 534 w 543"/>
                <a:gd name="T11" fmla="*/ 901 h 1351"/>
                <a:gd name="T12" fmla="*/ 271 w 543"/>
                <a:gd name="T13" fmla="*/ 1351 h 1351"/>
                <a:gd name="T14" fmla="*/ 9 w 543"/>
                <a:gd name="T15" fmla="*/ 901 h 1351"/>
                <a:gd name="T16" fmla="*/ 21 w 543"/>
                <a:gd name="T17" fmla="*/ 856 h 1351"/>
                <a:gd name="T18" fmla="*/ 67 w 543"/>
                <a:gd name="T19" fmla="*/ 868 h 1351"/>
                <a:gd name="T20" fmla="*/ 300 w 543"/>
                <a:gd name="T21" fmla="*/ 1268 h 1351"/>
                <a:gd name="T22" fmla="*/ 243 w 543"/>
                <a:gd name="T23" fmla="*/ 1268 h 1351"/>
                <a:gd name="T24" fmla="*/ 476 w 543"/>
                <a:gd name="T25" fmla="*/ 868 h 1351"/>
                <a:gd name="T26" fmla="*/ 522 w 543"/>
                <a:gd name="T27" fmla="*/ 856 h 1351"/>
                <a:gd name="T28" fmla="*/ 534 w 543"/>
                <a:gd name="T29" fmla="*/ 901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3" h="1351">
                  <a:moveTo>
                    <a:pt x="305" y="0"/>
                  </a:moveTo>
                  <a:lnTo>
                    <a:pt x="305" y="1284"/>
                  </a:lnTo>
                  <a:lnTo>
                    <a:pt x="238" y="1284"/>
                  </a:lnTo>
                  <a:lnTo>
                    <a:pt x="238" y="0"/>
                  </a:lnTo>
                  <a:lnTo>
                    <a:pt x="305" y="0"/>
                  </a:lnTo>
                  <a:close/>
                  <a:moveTo>
                    <a:pt x="534" y="901"/>
                  </a:moveTo>
                  <a:lnTo>
                    <a:pt x="271" y="1351"/>
                  </a:lnTo>
                  <a:lnTo>
                    <a:pt x="9" y="901"/>
                  </a:lnTo>
                  <a:cubicBezTo>
                    <a:pt x="0" y="885"/>
                    <a:pt x="5" y="865"/>
                    <a:pt x="21" y="856"/>
                  </a:cubicBezTo>
                  <a:cubicBezTo>
                    <a:pt x="37" y="846"/>
                    <a:pt x="58" y="852"/>
                    <a:pt x="67" y="868"/>
                  </a:cubicBezTo>
                  <a:lnTo>
                    <a:pt x="300" y="1268"/>
                  </a:lnTo>
                  <a:lnTo>
                    <a:pt x="243" y="1268"/>
                  </a:lnTo>
                  <a:lnTo>
                    <a:pt x="476" y="868"/>
                  </a:lnTo>
                  <a:cubicBezTo>
                    <a:pt x="485" y="852"/>
                    <a:pt x="506" y="846"/>
                    <a:pt x="522" y="856"/>
                  </a:cubicBezTo>
                  <a:cubicBezTo>
                    <a:pt x="537" y="865"/>
                    <a:pt x="543" y="885"/>
                    <a:pt x="534" y="901"/>
                  </a:cubicBez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81" name="Rectangle 79"/>
            <p:cNvSpPr>
              <a:spLocks noChangeArrowheads="1"/>
            </p:cNvSpPr>
            <p:nvPr/>
          </p:nvSpPr>
          <p:spPr bwMode="auto">
            <a:xfrm>
              <a:off x="3530" y="1142"/>
              <a:ext cx="1185" cy="304"/>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82" name="Rectangle 80"/>
            <p:cNvSpPr>
              <a:spLocks noChangeArrowheads="1"/>
            </p:cNvSpPr>
            <p:nvPr/>
          </p:nvSpPr>
          <p:spPr bwMode="auto">
            <a:xfrm>
              <a:off x="3530" y="1142"/>
              <a:ext cx="1185" cy="304"/>
            </a:xfrm>
            <a:prstGeom prst="rect">
              <a:avLst/>
            </a:pr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3" name="Rectangle 81"/>
            <p:cNvSpPr>
              <a:spLocks noChangeArrowheads="1"/>
            </p:cNvSpPr>
            <p:nvPr/>
          </p:nvSpPr>
          <p:spPr bwMode="auto">
            <a:xfrm>
              <a:off x="3628" y="1165"/>
              <a:ext cx="42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Patient presents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82"/>
            <p:cNvSpPr>
              <a:spLocks noChangeArrowheads="1"/>
            </p:cNvSpPr>
            <p:nvPr/>
          </p:nvSpPr>
          <p:spPr bwMode="auto">
            <a:xfrm>
              <a:off x="4008" y="1165"/>
              <a:ext cx="295"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to their GP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83"/>
            <p:cNvSpPr>
              <a:spLocks noChangeArrowheads="1"/>
            </p:cNvSpPr>
            <p:nvPr/>
          </p:nvSpPr>
          <p:spPr bwMode="auto">
            <a:xfrm>
              <a:off x="4262" y="1165"/>
              <a:ext cx="41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with pain at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Rectangle 84"/>
            <p:cNvSpPr>
              <a:spLocks noChangeArrowheads="1"/>
            </p:cNvSpPr>
            <p:nvPr/>
          </p:nvSpPr>
          <p:spPr bwMode="auto">
            <a:xfrm>
              <a:off x="3608" y="1231"/>
              <a:ext cx="270"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front of th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7" name="Rectangle 85"/>
            <p:cNvSpPr>
              <a:spLocks noChangeArrowheads="1"/>
            </p:cNvSpPr>
            <p:nvPr/>
          </p:nvSpPr>
          <p:spPr bwMode="auto">
            <a:xfrm>
              <a:off x="3839" y="1231"/>
              <a:ext cx="71"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8" name="Rectangle 86"/>
            <p:cNvSpPr>
              <a:spLocks noChangeArrowheads="1"/>
            </p:cNvSpPr>
            <p:nvPr/>
          </p:nvSpPr>
          <p:spPr bwMode="auto">
            <a:xfrm>
              <a:off x="3878" y="1231"/>
              <a:ext cx="834"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knee, unilateral or bilateral worse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9" name="Rectangle 87"/>
            <p:cNvSpPr>
              <a:spLocks noChangeArrowheads="1"/>
            </p:cNvSpPr>
            <p:nvPr/>
          </p:nvSpPr>
          <p:spPr bwMode="auto">
            <a:xfrm>
              <a:off x="3596" y="1297"/>
              <a:ext cx="499"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on stairs and or hills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0" name="Rectangle 88"/>
            <p:cNvSpPr>
              <a:spLocks noChangeArrowheads="1"/>
            </p:cNvSpPr>
            <p:nvPr/>
          </p:nvSpPr>
          <p:spPr bwMode="auto">
            <a:xfrm>
              <a:off x="4045" y="1297"/>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1" name="Rectangle 89"/>
            <p:cNvSpPr>
              <a:spLocks noChangeArrowheads="1"/>
            </p:cNvSpPr>
            <p:nvPr/>
          </p:nvSpPr>
          <p:spPr bwMode="auto">
            <a:xfrm>
              <a:off x="4058" y="1297"/>
              <a:ext cx="5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 name="Rectangle 90"/>
            <p:cNvSpPr>
              <a:spLocks noChangeArrowheads="1"/>
            </p:cNvSpPr>
            <p:nvPr/>
          </p:nvSpPr>
          <p:spPr bwMode="auto">
            <a:xfrm>
              <a:off x="4085" y="1297"/>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3" name="Rectangle 91"/>
            <p:cNvSpPr>
              <a:spLocks noChangeArrowheads="1"/>
            </p:cNvSpPr>
            <p:nvPr/>
          </p:nvSpPr>
          <p:spPr bwMode="auto">
            <a:xfrm>
              <a:off x="4097" y="1297"/>
              <a:ext cx="134"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ASK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4" name="Rectangle 92"/>
            <p:cNvSpPr>
              <a:spLocks noChangeArrowheads="1"/>
            </p:cNvSpPr>
            <p:nvPr/>
          </p:nvSpPr>
          <p:spPr bwMode="auto">
            <a:xfrm>
              <a:off x="4197" y="1297"/>
              <a:ext cx="515"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FURTHER RELEVANT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5" name="Rectangle 93"/>
            <p:cNvSpPr>
              <a:spLocks noChangeArrowheads="1"/>
            </p:cNvSpPr>
            <p:nvPr/>
          </p:nvSpPr>
          <p:spPr bwMode="auto">
            <a:xfrm>
              <a:off x="3940" y="1363"/>
              <a:ext cx="13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AKP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6" name="Rectangle 94"/>
            <p:cNvSpPr>
              <a:spLocks noChangeArrowheads="1"/>
            </p:cNvSpPr>
            <p:nvPr/>
          </p:nvSpPr>
          <p:spPr bwMode="auto">
            <a:xfrm>
              <a:off x="4042" y="1363"/>
              <a:ext cx="302"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QUESTIONS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7" name="Rectangle 95"/>
            <p:cNvSpPr>
              <a:spLocks noChangeArrowheads="1"/>
            </p:cNvSpPr>
            <p:nvPr/>
          </p:nvSpPr>
          <p:spPr bwMode="auto">
            <a:xfrm>
              <a:off x="4305" y="1363"/>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8" name="Rectangle 96"/>
            <p:cNvSpPr>
              <a:spLocks noChangeArrowheads="1"/>
            </p:cNvSpPr>
            <p:nvPr/>
          </p:nvSpPr>
          <p:spPr bwMode="auto">
            <a:xfrm>
              <a:off x="4123" y="1488"/>
              <a:ext cx="37"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9" name="Rectangle 97"/>
            <p:cNvSpPr>
              <a:spLocks noChangeArrowheads="1"/>
            </p:cNvSpPr>
            <p:nvPr/>
          </p:nvSpPr>
          <p:spPr bwMode="auto">
            <a:xfrm>
              <a:off x="4123" y="1605"/>
              <a:ext cx="37"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0" name="Rectangle 98"/>
            <p:cNvSpPr>
              <a:spLocks noChangeArrowheads="1"/>
            </p:cNvSpPr>
            <p:nvPr/>
          </p:nvSpPr>
          <p:spPr bwMode="auto">
            <a:xfrm>
              <a:off x="4123" y="1732"/>
              <a:ext cx="37" cy="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1" name="Rectangle 99"/>
            <p:cNvSpPr>
              <a:spLocks noChangeArrowheads="1"/>
            </p:cNvSpPr>
            <p:nvPr/>
          </p:nvSpPr>
          <p:spPr bwMode="auto">
            <a:xfrm>
              <a:off x="3581" y="1533"/>
              <a:ext cx="1074" cy="314"/>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2" name="Rectangle 100"/>
            <p:cNvSpPr>
              <a:spLocks noChangeArrowheads="1"/>
            </p:cNvSpPr>
            <p:nvPr/>
          </p:nvSpPr>
          <p:spPr bwMode="auto">
            <a:xfrm>
              <a:off x="3581" y="1533"/>
              <a:ext cx="1074" cy="314"/>
            </a:xfrm>
            <a:prstGeom prst="rect">
              <a:avLst/>
            </a:pr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3" name="Rectangle 101"/>
            <p:cNvSpPr>
              <a:spLocks noChangeArrowheads="1"/>
            </p:cNvSpPr>
            <p:nvPr/>
          </p:nvSpPr>
          <p:spPr bwMode="auto">
            <a:xfrm>
              <a:off x="3686" y="1557"/>
              <a:ext cx="335"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Examination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 name="Rectangle 102"/>
            <p:cNvSpPr>
              <a:spLocks noChangeArrowheads="1"/>
            </p:cNvSpPr>
            <p:nvPr/>
          </p:nvSpPr>
          <p:spPr bwMode="auto">
            <a:xfrm>
              <a:off x="3978" y="1557"/>
              <a:ext cx="5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 name="Rectangle 103"/>
            <p:cNvSpPr>
              <a:spLocks noChangeArrowheads="1"/>
            </p:cNvSpPr>
            <p:nvPr/>
          </p:nvSpPr>
          <p:spPr bwMode="auto">
            <a:xfrm>
              <a:off x="4004" y="1557"/>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 name="Rectangle 104"/>
            <p:cNvSpPr>
              <a:spLocks noChangeArrowheads="1"/>
            </p:cNvSpPr>
            <p:nvPr/>
          </p:nvSpPr>
          <p:spPr bwMode="auto">
            <a:xfrm>
              <a:off x="4016" y="1557"/>
              <a:ext cx="37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all patients mu</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 name="Rectangle 105"/>
            <p:cNvSpPr>
              <a:spLocks noChangeArrowheads="1"/>
            </p:cNvSpPr>
            <p:nvPr/>
          </p:nvSpPr>
          <p:spPr bwMode="auto">
            <a:xfrm>
              <a:off x="4350" y="1557"/>
              <a:ext cx="251"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st have a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8" name="Rectangle 106"/>
            <p:cNvSpPr>
              <a:spLocks noChangeArrowheads="1"/>
            </p:cNvSpPr>
            <p:nvPr/>
          </p:nvSpPr>
          <p:spPr bwMode="auto">
            <a:xfrm>
              <a:off x="3633" y="1623"/>
              <a:ext cx="647"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physical examination.  See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9" name="Rectangle 107"/>
            <p:cNvSpPr>
              <a:spLocks noChangeArrowheads="1"/>
            </p:cNvSpPr>
            <p:nvPr/>
          </p:nvSpPr>
          <p:spPr bwMode="auto">
            <a:xfrm>
              <a:off x="4225" y="1623"/>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 name="Rectangle 108"/>
            <p:cNvSpPr>
              <a:spLocks noChangeArrowheads="1"/>
            </p:cNvSpPr>
            <p:nvPr/>
          </p:nvSpPr>
          <p:spPr bwMode="auto">
            <a:xfrm>
              <a:off x="4237" y="1623"/>
              <a:ext cx="426"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dates of training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 name="Rectangle 109"/>
            <p:cNvSpPr>
              <a:spLocks noChangeArrowheads="1"/>
            </p:cNvSpPr>
            <p:nvPr/>
          </p:nvSpPr>
          <p:spPr bwMode="auto">
            <a:xfrm>
              <a:off x="3678" y="1688"/>
              <a:ext cx="959"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seminars and instructional webpage 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 name="Rectangle 110"/>
            <p:cNvSpPr>
              <a:spLocks noChangeArrowheads="1"/>
            </p:cNvSpPr>
            <p:nvPr/>
          </p:nvSpPr>
          <p:spPr bwMode="auto">
            <a:xfrm>
              <a:off x="3860" y="1754"/>
              <a:ext cx="567"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Aches &amp; pains website.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 name="Rectangle 111"/>
            <p:cNvSpPr>
              <a:spLocks noChangeArrowheads="1"/>
            </p:cNvSpPr>
            <p:nvPr/>
          </p:nvSpPr>
          <p:spPr bwMode="auto">
            <a:xfrm>
              <a:off x="4377" y="1754"/>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 name="Rectangle 112"/>
            <p:cNvSpPr>
              <a:spLocks noChangeArrowheads="1"/>
            </p:cNvSpPr>
            <p:nvPr/>
          </p:nvSpPr>
          <p:spPr bwMode="auto">
            <a:xfrm>
              <a:off x="3049" y="1489"/>
              <a:ext cx="422" cy="39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5" name="Rectangle 113"/>
            <p:cNvSpPr>
              <a:spLocks noChangeArrowheads="1"/>
            </p:cNvSpPr>
            <p:nvPr/>
          </p:nvSpPr>
          <p:spPr bwMode="auto">
            <a:xfrm>
              <a:off x="3049" y="1489"/>
              <a:ext cx="422" cy="390"/>
            </a:xfrm>
            <a:prstGeom prst="rect">
              <a:avLst/>
            </a:pr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6" name="Rectangle 114"/>
            <p:cNvSpPr>
              <a:spLocks noChangeArrowheads="1"/>
            </p:cNvSpPr>
            <p:nvPr/>
          </p:nvSpPr>
          <p:spPr bwMode="auto">
            <a:xfrm>
              <a:off x="3152" y="1513"/>
              <a:ext cx="270"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RED FLAG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 name="Rectangle 115"/>
            <p:cNvSpPr>
              <a:spLocks noChangeArrowheads="1"/>
            </p:cNvSpPr>
            <p:nvPr/>
          </p:nvSpPr>
          <p:spPr bwMode="auto">
            <a:xfrm>
              <a:off x="3128" y="1578"/>
              <a:ext cx="31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SYMPTOMS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 name="Rectangle 116"/>
            <p:cNvSpPr>
              <a:spLocks noChangeArrowheads="1"/>
            </p:cNvSpPr>
            <p:nvPr/>
          </p:nvSpPr>
          <p:spPr bwMode="auto">
            <a:xfrm>
              <a:off x="3138" y="1644"/>
              <a:ext cx="299"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Night pain,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 name="Rectangle 117"/>
            <p:cNvSpPr>
              <a:spLocks noChangeArrowheads="1"/>
            </p:cNvSpPr>
            <p:nvPr/>
          </p:nvSpPr>
          <p:spPr bwMode="auto">
            <a:xfrm>
              <a:off x="3104" y="1709"/>
              <a:ext cx="36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acute hot, red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 name="Rectangle 118"/>
            <p:cNvSpPr>
              <a:spLocks noChangeArrowheads="1"/>
            </p:cNvSpPr>
            <p:nvPr/>
          </p:nvSpPr>
          <p:spPr bwMode="auto">
            <a:xfrm>
              <a:off x="3109" y="1775"/>
              <a:ext cx="345"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swollen joint.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 name="Rectangle 119"/>
            <p:cNvSpPr>
              <a:spLocks noChangeArrowheads="1"/>
            </p:cNvSpPr>
            <p:nvPr/>
          </p:nvSpPr>
          <p:spPr bwMode="auto">
            <a:xfrm>
              <a:off x="3412" y="1775"/>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 name="Rectangle 120"/>
            <p:cNvSpPr>
              <a:spLocks noChangeArrowheads="1"/>
            </p:cNvSpPr>
            <p:nvPr/>
          </p:nvSpPr>
          <p:spPr bwMode="auto">
            <a:xfrm>
              <a:off x="3261" y="1901"/>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 name="Rectangle 121"/>
            <p:cNvSpPr>
              <a:spLocks noChangeArrowheads="1"/>
            </p:cNvSpPr>
            <p:nvPr/>
          </p:nvSpPr>
          <p:spPr bwMode="auto">
            <a:xfrm>
              <a:off x="3273" y="1901"/>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 name="Rectangle 122"/>
            <p:cNvSpPr>
              <a:spLocks noChangeArrowheads="1"/>
            </p:cNvSpPr>
            <p:nvPr/>
          </p:nvSpPr>
          <p:spPr bwMode="auto">
            <a:xfrm>
              <a:off x="3261" y="2026"/>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 name="Rectangle 123"/>
            <p:cNvSpPr>
              <a:spLocks noChangeArrowheads="1"/>
            </p:cNvSpPr>
            <p:nvPr/>
          </p:nvSpPr>
          <p:spPr bwMode="auto">
            <a:xfrm>
              <a:off x="2484" y="3432"/>
              <a:ext cx="1074" cy="287"/>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6" name="Rectangle 124"/>
            <p:cNvSpPr>
              <a:spLocks noChangeArrowheads="1"/>
            </p:cNvSpPr>
            <p:nvPr/>
          </p:nvSpPr>
          <p:spPr bwMode="auto">
            <a:xfrm>
              <a:off x="2484" y="3432"/>
              <a:ext cx="1074" cy="287"/>
            </a:xfrm>
            <a:prstGeom prst="rect">
              <a:avLst/>
            </a:pr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7" name="Rectangle 125"/>
            <p:cNvSpPr>
              <a:spLocks noChangeArrowheads="1"/>
            </p:cNvSpPr>
            <p:nvPr/>
          </p:nvSpPr>
          <p:spPr bwMode="auto">
            <a:xfrm>
              <a:off x="2613" y="3456"/>
              <a:ext cx="895"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Elevated CRP, inflammatory arthritis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8" name="Rectangle 126"/>
            <p:cNvSpPr>
              <a:spLocks noChangeArrowheads="1"/>
            </p:cNvSpPr>
            <p:nvPr/>
          </p:nvSpPr>
          <p:spPr bwMode="auto">
            <a:xfrm>
              <a:off x="2573" y="3532"/>
              <a:ext cx="872"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suspected, referral to Rheumatology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9" name="Rectangle 127"/>
            <p:cNvSpPr>
              <a:spLocks noChangeArrowheads="1"/>
            </p:cNvSpPr>
            <p:nvPr/>
          </p:nvSpPr>
          <p:spPr bwMode="auto">
            <a:xfrm>
              <a:off x="3392" y="3532"/>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0" name="Rectangle 128"/>
            <p:cNvSpPr>
              <a:spLocks noChangeArrowheads="1"/>
            </p:cNvSpPr>
            <p:nvPr/>
          </p:nvSpPr>
          <p:spPr bwMode="auto">
            <a:xfrm>
              <a:off x="2805" y="3607"/>
              <a:ext cx="112"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via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1" name="Rectangle 129"/>
            <p:cNvSpPr>
              <a:spLocks noChangeArrowheads="1"/>
            </p:cNvSpPr>
            <p:nvPr/>
          </p:nvSpPr>
          <p:spPr bwMode="auto">
            <a:xfrm>
              <a:off x="2895" y="3607"/>
              <a:ext cx="136"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MSK</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2" name="Rectangle 130"/>
            <p:cNvSpPr>
              <a:spLocks noChangeArrowheads="1"/>
            </p:cNvSpPr>
            <p:nvPr/>
          </p:nvSpPr>
          <p:spPr bwMode="auto">
            <a:xfrm>
              <a:off x="2997" y="3607"/>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3" name="Rectangle 131"/>
            <p:cNvSpPr>
              <a:spLocks noChangeArrowheads="1"/>
            </p:cNvSpPr>
            <p:nvPr/>
          </p:nvSpPr>
          <p:spPr bwMode="auto">
            <a:xfrm>
              <a:off x="3009" y="3607"/>
              <a:ext cx="208"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dirty="0" smtClean="0">
                  <a:ln>
                    <a:noFill/>
                  </a:ln>
                  <a:solidFill>
                    <a:srgbClr val="000000"/>
                  </a:solidFill>
                  <a:effectLst/>
                  <a:latin typeface="Calibri" pitchFamily="34" charset="0"/>
                  <a:cs typeface="Arial" pitchFamily="34" charset="0"/>
                </a:rPr>
                <a:t>Sheffield</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4" name="Rectangle 132"/>
            <p:cNvSpPr>
              <a:spLocks noChangeArrowheads="1"/>
            </p:cNvSpPr>
            <p:nvPr/>
          </p:nvSpPr>
          <p:spPr bwMode="auto">
            <a:xfrm>
              <a:off x="3148" y="3607"/>
              <a:ext cx="43"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5" name="Freeform 133"/>
            <p:cNvSpPr>
              <a:spLocks noEditPoints="1"/>
            </p:cNvSpPr>
            <p:nvPr/>
          </p:nvSpPr>
          <p:spPr bwMode="auto">
            <a:xfrm>
              <a:off x="4939" y="2504"/>
              <a:ext cx="36" cy="928"/>
            </a:xfrm>
            <a:custGeom>
              <a:avLst/>
              <a:gdLst>
                <a:gd name="T0" fmla="*/ 13 w 36"/>
                <a:gd name="T1" fmla="*/ 0 h 928"/>
                <a:gd name="T2" fmla="*/ 21 w 36"/>
                <a:gd name="T3" fmla="*/ 898 h 928"/>
                <a:gd name="T4" fmla="*/ 15 w 36"/>
                <a:gd name="T5" fmla="*/ 898 h 928"/>
                <a:gd name="T6" fmla="*/ 7 w 36"/>
                <a:gd name="T7" fmla="*/ 0 h 928"/>
                <a:gd name="T8" fmla="*/ 13 w 36"/>
                <a:gd name="T9" fmla="*/ 0 h 928"/>
                <a:gd name="T10" fmla="*/ 36 w 36"/>
                <a:gd name="T11" fmla="*/ 892 h 928"/>
                <a:gd name="T12" fmla="*/ 18 w 36"/>
                <a:gd name="T13" fmla="*/ 928 h 928"/>
                <a:gd name="T14" fmla="*/ 0 w 36"/>
                <a:gd name="T15" fmla="*/ 893 h 928"/>
                <a:gd name="T16" fmla="*/ 36 w 36"/>
                <a:gd name="T17" fmla="*/ 892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 h="928">
                  <a:moveTo>
                    <a:pt x="13" y="0"/>
                  </a:moveTo>
                  <a:lnTo>
                    <a:pt x="21" y="898"/>
                  </a:lnTo>
                  <a:lnTo>
                    <a:pt x="15" y="898"/>
                  </a:lnTo>
                  <a:lnTo>
                    <a:pt x="7" y="0"/>
                  </a:lnTo>
                  <a:lnTo>
                    <a:pt x="13" y="0"/>
                  </a:lnTo>
                  <a:close/>
                  <a:moveTo>
                    <a:pt x="36" y="892"/>
                  </a:moveTo>
                  <a:lnTo>
                    <a:pt x="18" y="928"/>
                  </a:lnTo>
                  <a:lnTo>
                    <a:pt x="0" y="893"/>
                  </a:lnTo>
                  <a:lnTo>
                    <a:pt x="36" y="892"/>
                  </a:ln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36" name="Freeform 134"/>
            <p:cNvSpPr>
              <a:spLocks noEditPoints="1"/>
            </p:cNvSpPr>
            <p:nvPr/>
          </p:nvSpPr>
          <p:spPr bwMode="auto">
            <a:xfrm>
              <a:off x="3188" y="3201"/>
              <a:ext cx="276" cy="227"/>
            </a:xfrm>
            <a:custGeom>
              <a:avLst/>
              <a:gdLst>
                <a:gd name="T0" fmla="*/ 272 w 276"/>
                <a:gd name="T1" fmla="*/ 0 h 227"/>
                <a:gd name="T2" fmla="*/ 22 w 276"/>
                <a:gd name="T3" fmla="*/ 206 h 227"/>
                <a:gd name="T4" fmla="*/ 25 w 276"/>
                <a:gd name="T5" fmla="*/ 210 h 227"/>
                <a:gd name="T6" fmla="*/ 276 w 276"/>
                <a:gd name="T7" fmla="*/ 5 h 227"/>
                <a:gd name="T8" fmla="*/ 272 w 276"/>
                <a:gd name="T9" fmla="*/ 0 h 227"/>
                <a:gd name="T10" fmla="*/ 17 w 276"/>
                <a:gd name="T11" fmla="*/ 190 h 227"/>
                <a:gd name="T12" fmla="*/ 0 w 276"/>
                <a:gd name="T13" fmla="*/ 227 h 227"/>
                <a:gd name="T14" fmla="*/ 40 w 276"/>
                <a:gd name="T15" fmla="*/ 218 h 227"/>
                <a:gd name="T16" fmla="*/ 17 w 276"/>
                <a:gd name="T17" fmla="*/ 19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6" h="227">
                  <a:moveTo>
                    <a:pt x="272" y="0"/>
                  </a:moveTo>
                  <a:lnTo>
                    <a:pt x="22" y="206"/>
                  </a:lnTo>
                  <a:lnTo>
                    <a:pt x="25" y="210"/>
                  </a:lnTo>
                  <a:lnTo>
                    <a:pt x="276" y="5"/>
                  </a:lnTo>
                  <a:lnTo>
                    <a:pt x="272" y="0"/>
                  </a:lnTo>
                  <a:close/>
                  <a:moveTo>
                    <a:pt x="17" y="190"/>
                  </a:moveTo>
                  <a:lnTo>
                    <a:pt x="0" y="227"/>
                  </a:lnTo>
                  <a:lnTo>
                    <a:pt x="40" y="218"/>
                  </a:lnTo>
                  <a:lnTo>
                    <a:pt x="17" y="190"/>
                  </a:ln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37" name="Freeform 135"/>
            <p:cNvSpPr>
              <a:spLocks noEditPoints="1"/>
            </p:cNvSpPr>
            <p:nvPr/>
          </p:nvSpPr>
          <p:spPr bwMode="auto">
            <a:xfrm>
              <a:off x="3462" y="3205"/>
              <a:ext cx="1064" cy="229"/>
            </a:xfrm>
            <a:custGeom>
              <a:avLst/>
              <a:gdLst>
                <a:gd name="T0" fmla="*/ 1 w 1064"/>
                <a:gd name="T1" fmla="*/ 0 h 229"/>
                <a:gd name="T2" fmla="*/ 1036 w 1064"/>
                <a:gd name="T3" fmla="*/ 209 h 229"/>
                <a:gd name="T4" fmla="*/ 1034 w 1064"/>
                <a:gd name="T5" fmla="*/ 215 h 229"/>
                <a:gd name="T6" fmla="*/ 0 w 1064"/>
                <a:gd name="T7" fmla="*/ 6 h 229"/>
                <a:gd name="T8" fmla="*/ 1 w 1064"/>
                <a:gd name="T9" fmla="*/ 0 h 229"/>
                <a:gd name="T10" fmla="*/ 1033 w 1064"/>
                <a:gd name="T11" fmla="*/ 193 h 229"/>
                <a:gd name="T12" fmla="*/ 1064 w 1064"/>
                <a:gd name="T13" fmla="*/ 218 h 229"/>
                <a:gd name="T14" fmla="*/ 1026 w 1064"/>
                <a:gd name="T15" fmla="*/ 229 h 229"/>
                <a:gd name="T16" fmla="*/ 1033 w 1064"/>
                <a:gd name="T17" fmla="*/ 193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4" h="229">
                  <a:moveTo>
                    <a:pt x="1" y="0"/>
                  </a:moveTo>
                  <a:lnTo>
                    <a:pt x="1036" y="209"/>
                  </a:lnTo>
                  <a:lnTo>
                    <a:pt x="1034" y="215"/>
                  </a:lnTo>
                  <a:lnTo>
                    <a:pt x="0" y="6"/>
                  </a:lnTo>
                  <a:lnTo>
                    <a:pt x="1" y="0"/>
                  </a:lnTo>
                  <a:close/>
                  <a:moveTo>
                    <a:pt x="1033" y="193"/>
                  </a:moveTo>
                  <a:lnTo>
                    <a:pt x="1064" y="218"/>
                  </a:lnTo>
                  <a:lnTo>
                    <a:pt x="1026" y="229"/>
                  </a:lnTo>
                  <a:lnTo>
                    <a:pt x="1033" y="193"/>
                  </a:lnTo>
                  <a:close/>
                </a:path>
              </a:pathLst>
            </a:custGeom>
            <a:solidFill>
              <a:srgbClr val="4A7EBB"/>
            </a:solidFill>
            <a:ln w="0" cap="flat">
              <a:solidFill>
                <a:srgbClr val="4A7EBB"/>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138" name="Rectangle 136"/>
            <p:cNvSpPr>
              <a:spLocks noChangeArrowheads="1"/>
            </p:cNvSpPr>
            <p:nvPr/>
          </p:nvSpPr>
          <p:spPr bwMode="auto">
            <a:xfrm>
              <a:off x="3920" y="3271"/>
              <a:ext cx="400" cy="18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9" name="Rectangle 137"/>
            <p:cNvSpPr>
              <a:spLocks noChangeArrowheads="1"/>
            </p:cNvSpPr>
            <p:nvPr/>
          </p:nvSpPr>
          <p:spPr bwMode="auto">
            <a:xfrm>
              <a:off x="3920" y="3271"/>
              <a:ext cx="400" cy="188"/>
            </a:xfrm>
            <a:prstGeom prst="rect">
              <a:avLst/>
            </a:prstGeom>
            <a:noFill/>
            <a:ln w="635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0" name="Rectangle 138"/>
            <p:cNvSpPr>
              <a:spLocks noChangeArrowheads="1"/>
            </p:cNvSpPr>
            <p:nvPr/>
          </p:nvSpPr>
          <p:spPr bwMode="auto">
            <a:xfrm>
              <a:off x="4021" y="3295"/>
              <a:ext cx="249"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rgbClr val="000000"/>
                  </a:solidFill>
                  <a:effectLst/>
                  <a:latin typeface="Calibri" pitchFamily="34" charset="0"/>
                  <a:cs typeface="Arial" pitchFamily="34" charset="0"/>
                </a:rPr>
                <a:t>NORMAL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1" name="Rectangle 139"/>
            <p:cNvSpPr>
              <a:spLocks noChangeArrowheads="1"/>
            </p:cNvSpPr>
            <p:nvPr/>
          </p:nvSpPr>
          <p:spPr bwMode="auto">
            <a:xfrm>
              <a:off x="4026" y="3370"/>
              <a:ext cx="226"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rgbClr val="000000"/>
                  </a:solidFill>
                  <a:effectLst/>
                  <a:latin typeface="Calibri" pitchFamily="34" charset="0"/>
                  <a:cs typeface="Arial" pitchFamily="34" charset="0"/>
                </a:rPr>
                <a:t>RESULTS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2" name="Rectangle 140"/>
            <p:cNvSpPr>
              <a:spLocks noChangeArrowheads="1"/>
            </p:cNvSpPr>
            <p:nvPr/>
          </p:nvSpPr>
          <p:spPr bwMode="auto">
            <a:xfrm>
              <a:off x="4215" y="3370"/>
              <a:ext cx="42"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 name="Rectangle 141"/>
            <p:cNvSpPr>
              <a:spLocks noChangeArrowheads="1"/>
            </p:cNvSpPr>
            <p:nvPr/>
          </p:nvSpPr>
          <p:spPr bwMode="auto">
            <a:xfrm>
              <a:off x="3966" y="3505"/>
              <a:ext cx="5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Calibri"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317554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000" b="1" dirty="0" smtClean="0"/>
              <a:t>What are the right questions to ask when a patient presents with  suspected anterior knee pain?</a:t>
            </a:r>
            <a:endParaRPr lang="en-GB" sz="2000" b="1" dirty="0"/>
          </a:p>
        </p:txBody>
      </p:sp>
      <p:sp>
        <p:nvSpPr>
          <p:cNvPr id="4" name="TextBox 3"/>
          <p:cNvSpPr txBox="1"/>
          <p:nvPr/>
        </p:nvSpPr>
        <p:spPr>
          <a:xfrm>
            <a:off x="1152616" y="1669062"/>
            <a:ext cx="6552728" cy="523220"/>
          </a:xfrm>
          <a:prstGeom prst="rect">
            <a:avLst/>
          </a:prstGeom>
          <a:solidFill>
            <a:srgbClr val="FF0000"/>
          </a:solidFill>
        </p:spPr>
        <p:txBody>
          <a:bodyPr wrap="square" rtlCol="0">
            <a:spAutoFit/>
          </a:bodyPr>
          <a:lstStyle/>
          <a:p>
            <a:r>
              <a:rPr lang="en-GB" sz="1400" b="1" dirty="0" smtClean="0"/>
              <a:t>Red flags </a:t>
            </a:r>
            <a:r>
              <a:rPr lang="en-GB" sz="1400" dirty="0" smtClean="0"/>
              <a:t>– presence of: night pain, acutely hot and or swollen joint. </a:t>
            </a:r>
          </a:p>
          <a:p>
            <a:pPr algn="ctr"/>
            <a:r>
              <a:rPr lang="en-GB" sz="1400" b="1" dirty="0" smtClean="0"/>
              <a:t>Urgent referral to orthopaedics / rheumatology.</a:t>
            </a:r>
            <a:endParaRPr lang="en-GB" sz="1400" b="1" dirty="0"/>
          </a:p>
        </p:txBody>
      </p:sp>
      <p:sp>
        <p:nvSpPr>
          <p:cNvPr id="5" name="TextBox 4"/>
          <p:cNvSpPr txBox="1"/>
          <p:nvPr/>
        </p:nvSpPr>
        <p:spPr>
          <a:xfrm>
            <a:off x="1152616" y="2253837"/>
            <a:ext cx="6552728" cy="3662541"/>
          </a:xfrm>
          <a:prstGeom prst="rect">
            <a:avLst/>
          </a:prstGeom>
          <a:solidFill>
            <a:srgbClr val="FF9900"/>
          </a:solidFill>
        </p:spPr>
        <p:txBody>
          <a:bodyPr wrap="square" rtlCol="0">
            <a:spAutoFit/>
          </a:bodyPr>
          <a:lstStyle/>
          <a:p>
            <a:r>
              <a:rPr lang="en-GB" sz="1400" b="1" dirty="0" smtClean="0"/>
              <a:t>Does the patient have anterior knee pain:</a:t>
            </a:r>
          </a:p>
          <a:p>
            <a:pPr marL="285750" indent="-285750">
              <a:buFont typeface="Arial" panose="020B0604020202020204" pitchFamily="34" charset="0"/>
              <a:buChar char="•"/>
            </a:pPr>
            <a:r>
              <a:rPr lang="en-GB" sz="1400" b="1" dirty="0" smtClean="0"/>
              <a:t>Pain at the front of the knee</a:t>
            </a:r>
            <a:r>
              <a:rPr lang="en-GB" sz="1400" dirty="0" smtClean="0"/>
              <a:t>, likely to be poorly localised, point to front of the knee.</a:t>
            </a:r>
            <a:endParaRPr lang="en-GB" sz="1400" dirty="0"/>
          </a:p>
          <a:p>
            <a:pPr marL="285750" indent="-285750">
              <a:buFont typeface="Arial" panose="020B0604020202020204" pitchFamily="34" charset="0"/>
              <a:buChar char="•"/>
            </a:pPr>
            <a:r>
              <a:rPr lang="en-GB" sz="1400" dirty="0" smtClean="0"/>
              <a:t>May be unilateral or bilateral.</a:t>
            </a:r>
          </a:p>
          <a:p>
            <a:pPr marL="285750" indent="-285750">
              <a:buFont typeface="Arial" panose="020B0604020202020204" pitchFamily="34" charset="0"/>
              <a:buChar char="•"/>
            </a:pPr>
            <a:r>
              <a:rPr lang="en-GB" sz="1400" dirty="0" smtClean="0"/>
              <a:t>Often an </a:t>
            </a:r>
            <a:r>
              <a:rPr lang="en-GB" sz="1400" b="1" dirty="0" smtClean="0"/>
              <a:t>absence of direct trauma </a:t>
            </a:r>
            <a:r>
              <a:rPr lang="en-GB" sz="1400" dirty="0" smtClean="0"/>
              <a:t>– helps exclude ligament injuries.</a:t>
            </a:r>
          </a:p>
          <a:p>
            <a:pPr marL="285750" indent="-285750">
              <a:buFont typeface="Arial" panose="020B0604020202020204" pitchFamily="34" charset="0"/>
              <a:buChar char="•"/>
            </a:pPr>
            <a:r>
              <a:rPr lang="en-GB" sz="1400" dirty="0" smtClean="0"/>
              <a:t>Is the </a:t>
            </a:r>
            <a:r>
              <a:rPr lang="en-GB" sz="1400" b="1" dirty="0" smtClean="0"/>
              <a:t>pain exacerbated </a:t>
            </a:r>
            <a:r>
              <a:rPr lang="en-GB" sz="1400" dirty="0" smtClean="0"/>
              <a:t>with – stairs, hills, squatting, prolonged sitting, kneeling.</a:t>
            </a:r>
          </a:p>
          <a:p>
            <a:pPr marL="285750" indent="-285750">
              <a:buFont typeface="Arial" panose="020B0604020202020204" pitchFamily="34" charset="0"/>
              <a:buChar char="•"/>
            </a:pPr>
            <a:r>
              <a:rPr lang="en-GB" sz="1400" dirty="0" smtClean="0"/>
              <a:t>Giving way – patients often say “yes” but usually after or due to increased pain or fatigue.  </a:t>
            </a:r>
            <a:r>
              <a:rPr lang="en-GB" sz="1400" b="1" dirty="0" smtClean="0"/>
              <a:t>Not true instability</a:t>
            </a:r>
            <a:r>
              <a:rPr lang="en-GB" sz="1400" dirty="0" smtClean="0"/>
              <a:t>, helping exclude ligament injuries</a:t>
            </a:r>
          </a:p>
          <a:p>
            <a:pPr marL="285750" indent="-285750">
              <a:buFont typeface="Arial" panose="020B0604020202020204" pitchFamily="34" charset="0"/>
              <a:buChar char="•"/>
            </a:pPr>
            <a:r>
              <a:rPr lang="en-GB" sz="1400" dirty="0" smtClean="0"/>
              <a:t>Locking – patients often say “yes”.  May report </a:t>
            </a:r>
            <a:r>
              <a:rPr lang="en-GB" sz="1400" b="1" dirty="0" smtClean="0"/>
              <a:t>catching and seizing with flexion </a:t>
            </a:r>
            <a:r>
              <a:rPr lang="en-GB" sz="1400" dirty="0" smtClean="0"/>
              <a:t>movements.  Not true locking helping exclude mechanical pathology.</a:t>
            </a:r>
          </a:p>
          <a:p>
            <a:pPr marL="285750" indent="-285750">
              <a:buFont typeface="Arial" panose="020B0604020202020204" pitchFamily="34" charset="0"/>
              <a:buChar char="•"/>
            </a:pPr>
            <a:r>
              <a:rPr lang="en-GB" sz="1400" b="1" dirty="0" smtClean="0"/>
              <a:t>Change in lifestyle </a:t>
            </a:r>
            <a:r>
              <a:rPr lang="en-GB" sz="1400" dirty="0" smtClean="0"/>
              <a:t>– weight change, new or increased sporting activities, new job, new footwear, decreased physical exercise and de-conditioning.</a:t>
            </a:r>
          </a:p>
          <a:p>
            <a:pPr marL="285750" indent="-285750">
              <a:buFont typeface="Arial" panose="020B0604020202020204" pitchFamily="34" charset="0"/>
              <a:buChar char="•"/>
            </a:pPr>
            <a:r>
              <a:rPr lang="en-GB" sz="1400" dirty="0" smtClean="0"/>
              <a:t>Previous history of similar symptoms.</a:t>
            </a:r>
            <a:endParaRPr lang="en-GB" sz="1400" dirty="0"/>
          </a:p>
          <a:p>
            <a:pPr marL="285750" indent="-285750">
              <a:buFont typeface="Arial" panose="020B0604020202020204" pitchFamily="34" charset="0"/>
              <a:buChar char="•"/>
            </a:pPr>
            <a:endParaRPr lang="en-GB" sz="1400" dirty="0"/>
          </a:p>
          <a:p>
            <a:pPr algn="ctr"/>
            <a:r>
              <a:rPr lang="en-GB" sz="1400" b="1" dirty="0" smtClean="0"/>
              <a:t>High suspicion of anterior knee pain.  Check for presence of effusion.</a:t>
            </a:r>
          </a:p>
          <a:p>
            <a:endParaRPr lang="en-GB" dirty="0" smtClean="0"/>
          </a:p>
          <a:p>
            <a:endParaRPr lang="en-GB" dirty="0"/>
          </a:p>
        </p:txBody>
      </p:sp>
    </p:spTree>
    <p:extLst>
      <p:ext uri="{BB962C8B-B14F-4D97-AF65-F5344CB8AC3E}">
        <p14:creationId xmlns:p14="http://schemas.microsoft.com/office/powerpoint/2010/main" val="50371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b="1" dirty="0" smtClean="0"/>
              <a:t>How to test for an effusion to determine if other investigations are indicated</a:t>
            </a:r>
            <a:r>
              <a:rPr lang="en-GB" sz="2000" b="1" dirty="0" smtClean="0"/>
              <a:t>.</a:t>
            </a:r>
            <a:endParaRPr lang="en-GB" sz="2000" b="1" dirty="0"/>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1" r="-26" b="31071"/>
          <a:stretch/>
        </p:blipFill>
        <p:spPr>
          <a:xfrm>
            <a:off x="3539399" y="2060895"/>
            <a:ext cx="2113255" cy="253881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1833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Initial GP management:</a:t>
            </a:r>
            <a:endParaRPr lang="en-GB" dirty="0"/>
          </a:p>
        </p:txBody>
      </p:sp>
      <p:sp>
        <p:nvSpPr>
          <p:cNvPr id="4" name="TextBox 3"/>
          <p:cNvSpPr txBox="1"/>
          <p:nvPr/>
        </p:nvSpPr>
        <p:spPr>
          <a:xfrm>
            <a:off x="774633" y="1354437"/>
            <a:ext cx="3053597" cy="3139321"/>
          </a:xfrm>
          <a:prstGeom prst="rect">
            <a:avLst/>
          </a:prstGeom>
          <a:solidFill>
            <a:srgbClr val="FF9900"/>
          </a:solidFill>
        </p:spPr>
        <p:txBody>
          <a:bodyPr wrap="square" rtlCol="0">
            <a:spAutoFit/>
          </a:bodyPr>
          <a:lstStyle/>
          <a:p>
            <a:pPr marL="285750" indent="-285750">
              <a:buFont typeface="Wingdings" panose="05000000000000000000" pitchFamily="2" charset="2"/>
              <a:buChar char="Ø"/>
            </a:pPr>
            <a:r>
              <a:rPr lang="en-GB" b="1" dirty="0" smtClean="0"/>
              <a:t>Definite joint effusion </a:t>
            </a:r>
            <a:r>
              <a:rPr lang="en-GB" dirty="0" smtClean="0"/>
              <a:t>requires investigation.</a:t>
            </a:r>
          </a:p>
          <a:p>
            <a:pPr marL="285750" indent="-285750">
              <a:buFont typeface="Wingdings" panose="05000000000000000000" pitchFamily="2" charset="2"/>
              <a:buChar char="Ø"/>
            </a:pPr>
            <a:r>
              <a:rPr lang="en-GB" dirty="0" smtClean="0"/>
              <a:t>XR –  weight bearing AP, lateral &amp; skyline.</a:t>
            </a:r>
          </a:p>
          <a:p>
            <a:pPr marL="285750" indent="-285750">
              <a:buFont typeface="Wingdings" panose="05000000000000000000" pitchFamily="2" charset="2"/>
              <a:buChar char="Ø"/>
            </a:pPr>
            <a:r>
              <a:rPr lang="en-GB" dirty="0" smtClean="0"/>
              <a:t>Blood test – CRP.</a:t>
            </a:r>
          </a:p>
          <a:p>
            <a:pPr marL="285750" indent="-285750">
              <a:buFont typeface="Wingdings" panose="05000000000000000000" pitchFamily="2" charset="2"/>
              <a:buChar char="Ø"/>
            </a:pPr>
            <a:r>
              <a:rPr lang="en-GB" b="1" dirty="0" smtClean="0"/>
              <a:t>Abnormal  XR / bloods – consider other pathology &amp; alternative management</a:t>
            </a:r>
          </a:p>
          <a:p>
            <a:pPr marL="285750" indent="-285750">
              <a:buFont typeface="Wingdings" panose="05000000000000000000" pitchFamily="2" charset="2"/>
              <a:buChar char="Ø"/>
            </a:pPr>
            <a:r>
              <a:rPr lang="en-GB" b="1" dirty="0" smtClean="0"/>
              <a:t>All results must accompany onward referrals. </a:t>
            </a:r>
          </a:p>
          <a:p>
            <a:pPr algn="ctr"/>
            <a:r>
              <a:rPr lang="en-GB" b="1" dirty="0" smtClean="0"/>
              <a:t> </a:t>
            </a:r>
            <a:endParaRPr lang="en-GB" b="1" dirty="0"/>
          </a:p>
        </p:txBody>
      </p:sp>
      <p:sp>
        <p:nvSpPr>
          <p:cNvPr id="3" name="TextBox 2"/>
          <p:cNvSpPr txBox="1"/>
          <p:nvPr/>
        </p:nvSpPr>
        <p:spPr>
          <a:xfrm>
            <a:off x="5508104" y="1312058"/>
            <a:ext cx="2952328" cy="2862322"/>
          </a:xfrm>
          <a:prstGeom prst="rect">
            <a:avLst/>
          </a:prstGeom>
          <a:solidFill>
            <a:srgbClr val="00B050"/>
          </a:solidFill>
        </p:spPr>
        <p:txBody>
          <a:bodyPr wrap="square" rtlCol="0">
            <a:spAutoFit/>
          </a:bodyPr>
          <a:lstStyle/>
          <a:p>
            <a:pPr marL="285750" indent="-285750">
              <a:buFont typeface="Wingdings" panose="05000000000000000000" pitchFamily="2" charset="2"/>
              <a:buChar char="Ø"/>
            </a:pPr>
            <a:r>
              <a:rPr lang="en-GB" b="1" dirty="0" smtClean="0"/>
              <a:t>No definite joint effusion</a:t>
            </a:r>
            <a:r>
              <a:rPr lang="en-GB" dirty="0" smtClean="0"/>
              <a:t>, signs and symptoms suggestive of AKP.</a:t>
            </a:r>
          </a:p>
          <a:p>
            <a:pPr marL="285750" indent="-285750">
              <a:buFont typeface="Wingdings" panose="05000000000000000000" pitchFamily="2" charset="2"/>
              <a:buChar char="Ø"/>
            </a:pPr>
            <a:r>
              <a:rPr lang="en-GB" dirty="0" smtClean="0"/>
              <a:t>Advice, education, self management.</a:t>
            </a:r>
          </a:p>
          <a:p>
            <a:pPr marL="285750" indent="-285750">
              <a:buFont typeface="Wingdings" panose="05000000000000000000" pitchFamily="2" charset="2"/>
              <a:buChar char="Ø"/>
            </a:pPr>
            <a:r>
              <a:rPr lang="en-GB" dirty="0" smtClean="0"/>
              <a:t>Direct patient to Aches &amp; pains website, encourage exercises as indicated, </a:t>
            </a:r>
            <a:r>
              <a:rPr lang="en-GB" smtClean="0"/>
              <a:t>Activity Sheffield/Miracle </a:t>
            </a:r>
            <a:r>
              <a:rPr lang="en-GB" dirty="0" smtClean="0"/>
              <a:t>Cure. </a:t>
            </a:r>
            <a:endParaRPr lang="en-GB" dirty="0"/>
          </a:p>
        </p:txBody>
      </p:sp>
      <p:sp>
        <p:nvSpPr>
          <p:cNvPr id="5" name="TextBox 4"/>
          <p:cNvSpPr txBox="1"/>
          <p:nvPr/>
        </p:nvSpPr>
        <p:spPr>
          <a:xfrm>
            <a:off x="1043608" y="5265511"/>
            <a:ext cx="2592288" cy="923330"/>
          </a:xfrm>
          <a:prstGeom prst="rect">
            <a:avLst/>
          </a:prstGeom>
          <a:solidFill>
            <a:srgbClr val="FF0000"/>
          </a:solidFill>
        </p:spPr>
        <p:txBody>
          <a:bodyPr wrap="square" rtlCol="0">
            <a:spAutoFit/>
          </a:bodyPr>
          <a:lstStyle/>
          <a:p>
            <a:pPr algn="ctr"/>
            <a:r>
              <a:rPr lang="en-GB" dirty="0" smtClean="0"/>
              <a:t>Elevated CRP – refer to rheumatology via an MSK Sheffield referral.</a:t>
            </a:r>
            <a:endParaRPr lang="en-GB" dirty="0"/>
          </a:p>
        </p:txBody>
      </p:sp>
      <p:sp>
        <p:nvSpPr>
          <p:cNvPr id="8" name="Down Arrow 7"/>
          <p:cNvSpPr/>
          <p:nvPr/>
        </p:nvSpPr>
        <p:spPr>
          <a:xfrm>
            <a:off x="2301549" y="4508104"/>
            <a:ext cx="45719" cy="75740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flipV="1">
            <a:off x="3828230" y="2679487"/>
            <a:ext cx="1679874" cy="45719"/>
          </a:xfrm>
          <a:prstGeom prst="rightArrow">
            <a:avLst/>
          </a:prstGeom>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Explosion 1 6"/>
          <p:cNvSpPr/>
          <p:nvPr/>
        </p:nvSpPr>
        <p:spPr>
          <a:xfrm>
            <a:off x="4932040" y="4365104"/>
            <a:ext cx="4104456" cy="2016224"/>
          </a:xfrm>
          <a:prstGeom prst="irregularSeal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smtClean="0">
              <a:solidFill>
                <a:schemeClr val="tx1"/>
              </a:solidFill>
            </a:endParaRPr>
          </a:p>
          <a:p>
            <a:pPr algn="ctr"/>
            <a:r>
              <a:rPr lang="en-GB" b="1" dirty="0" smtClean="0">
                <a:solidFill>
                  <a:schemeClr val="tx1"/>
                </a:solidFill>
              </a:rPr>
              <a:t>12 </a:t>
            </a:r>
            <a:r>
              <a:rPr lang="en-GB" b="1" dirty="0" smtClean="0">
                <a:solidFill>
                  <a:schemeClr val="tx1"/>
                </a:solidFill>
              </a:rPr>
              <a:t>weeks of active management</a:t>
            </a:r>
            <a:r>
              <a:rPr lang="en-GB" b="1" dirty="0" smtClean="0">
                <a:solidFill>
                  <a:schemeClr val="tx1"/>
                </a:solidFill>
              </a:rPr>
              <a:t>.</a:t>
            </a:r>
          </a:p>
          <a:p>
            <a:pPr lvl="0" algn="ctr"/>
            <a:r>
              <a:rPr lang="en-US" altLang="en-US" sz="800" b="1" dirty="0" smtClean="0">
                <a:solidFill>
                  <a:srgbClr val="000000"/>
                </a:solidFill>
                <a:latin typeface="Calibri" pitchFamily="34" charset="0"/>
                <a:cs typeface="Arial" pitchFamily="34" charset="0"/>
              </a:rPr>
              <a:t>(If </a:t>
            </a:r>
            <a:r>
              <a:rPr lang="en-US" altLang="en-US" sz="800" b="1" dirty="0">
                <a:solidFill>
                  <a:srgbClr val="000000"/>
                </a:solidFill>
                <a:latin typeface="Calibri" pitchFamily="34" charset="0"/>
                <a:cs typeface="Arial" pitchFamily="34" charset="0"/>
              </a:rPr>
              <a:t>patients require additional support please refer to MSK </a:t>
            </a:r>
            <a:r>
              <a:rPr lang="en-US" altLang="en-US" sz="800" b="1" dirty="0" smtClean="0">
                <a:solidFill>
                  <a:srgbClr val="000000"/>
                </a:solidFill>
                <a:latin typeface="Calibri" pitchFamily="34" charset="0"/>
                <a:cs typeface="Arial" pitchFamily="34" charset="0"/>
              </a:rPr>
              <a:t>Sheffield) </a:t>
            </a:r>
            <a:endParaRPr lang="en-US" altLang="en-US" sz="2800" dirty="0">
              <a:solidFill>
                <a:schemeClr val="tx1"/>
              </a:solidFill>
              <a:latin typeface="Arial" pitchFamily="34" charset="0"/>
              <a:cs typeface="Arial" pitchFamily="34" charset="0"/>
            </a:endParaRPr>
          </a:p>
          <a:p>
            <a:pPr algn="ctr"/>
            <a:endParaRPr lang="en-GB" sz="1050" b="1" dirty="0">
              <a:solidFill>
                <a:schemeClr val="tx1"/>
              </a:solidFill>
            </a:endParaRPr>
          </a:p>
        </p:txBody>
      </p:sp>
      <p:sp>
        <p:nvSpPr>
          <p:cNvPr id="9" name="Down Arrow 8"/>
          <p:cNvSpPr/>
          <p:nvPr/>
        </p:nvSpPr>
        <p:spPr>
          <a:xfrm>
            <a:off x="6961408" y="4175120"/>
            <a:ext cx="45719" cy="665968"/>
          </a:xfrm>
          <a:prstGeom prst="down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rgbClr val="FFFF00"/>
                </a:solidFill>
              </a:ln>
            </a:endParaRPr>
          </a:p>
        </p:txBody>
      </p:sp>
      <p:sp>
        <p:nvSpPr>
          <p:cNvPr id="6" name="TextBox 5"/>
          <p:cNvSpPr txBox="1"/>
          <p:nvPr/>
        </p:nvSpPr>
        <p:spPr>
          <a:xfrm>
            <a:off x="4169283" y="2356321"/>
            <a:ext cx="997768" cy="646331"/>
          </a:xfrm>
          <a:prstGeom prst="rect">
            <a:avLst/>
          </a:prstGeom>
          <a:solidFill>
            <a:srgbClr val="00B050"/>
          </a:solidFill>
        </p:spPr>
        <p:txBody>
          <a:bodyPr wrap="square" rtlCol="0">
            <a:spAutoFit/>
          </a:bodyPr>
          <a:lstStyle/>
          <a:p>
            <a:pPr algn="ctr"/>
            <a:r>
              <a:rPr lang="en-GB" dirty="0" smtClean="0"/>
              <a:t>Normal results</a:t>
            </a:r>
            <a:endParaRPr lang="en-GB" dirty="0"/>
          </a:p>
        </p:txBody>
      </p:sp>
    </p:spTree>
    <p:extLst>
      <p:ext uri="{BB962C8B-B14F-4D97-AF65-F5344CB8AC3E}">
        <p14:creationId xmlns:p14="http://schemas.microsoft.com/office/powerpoint/2010/main" val="2925717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14897" y="5080667"/>
            <a:ext cx="6696744" cy="122413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rgbClr val="0070C0"/>
                </a:solidFill>
                <a:ea typeface="+mj-ea"/>
                <a:cs typeface="+mj-cs"/>
              </a:rPr>
              <a:t>Please refer: </a:t>
            </a:r>
            <a:br>
              <a:rPr lang="en-GB" sz="1600" b="1" dirty="0">
                <a:solidFill>
                  <a:srgbClr val="0070C0"/>
                </a:solidFill>
                <a:ea typeface="+mj-ea"/>
                <a:cs typeface="+mj-cs"/>
              </a:rPr>
            </a:br>
            <a:r>
              <a:rPr lang="en-GB" sz="1600" b="1" dirty="0">
                <a:solidFill>
                  <a:srgbClr val="0070C0"/>
                </a:solidFill>
                <a:ea typeface="+mj-ea"/>
                <a:cs typeface="+mj-cs"/>
              </a:rPr>
              <a:t>Patients who have poor health literacy or require additional support to engage with the diagnosis or management plan. </a:t>
            </a:r>
            <a:br>
              <a:rPr lang="en-GB" sz="1600" b="1" dirty="0">
                <a:solidFill>
                  <a:srgbClr val="0070C0"/>
                </a:solidFill>
                <a:ea typeface="+mj-ea"/>
                <a:cs typeface="+mj-cs"/>
              </a:rPr>
            </a:br>
            <a:r>
              <a:rPr lang="en-GB" sz="1600" b="1" dirty="0">
                <a:solidFill>
                  <a:srgbClr val="0070C0"/>
                </a:solidFill>
                <a:ea typeface="+mj-ea"/>
                <a:cs typeface="+mj-cs"/>
              </a:rPr>
              <a:t>Patients who re-present with ongoing symptoms following failed self management / other therapy for more than 12 weeks </a:t>
            </a:r>
            <a:endParaRPr lang="en-GB" sz="1600" dirty="0"/>
          </a:p>
        </p:txBody>
      </p:sp>
      <p:sp>
        <p:nvSpPr>
          <p:cNvPr id="3" name="TextBox 2"/>
          <p:cNvSpPr txBox="1"/>
          <p:nvPr/>
        </p:nvSpPr>
        <p:spPr>
          <a:xfrm>
            <a:off x="2411760" y="2204864"/>
            <a:ext cx="3312368" cy="369332"/>
          </a:xfrm>
          <a:prstGeom prst="rect">
            <a:avLst/>
          </a:prstGeom>
          <a:noFill/>
        </p:spPr>
        <p:txBody>
          <a:bodyPr wrap="square" rtlCol="0">
            <a:spAutoFit/>
          </a:bodyPr>
          <a:lstStyle/>
          <a:p>
            <a:endParaRPr lang="en-GB" dirty="0"/>
          </a:p>
        </p:txBody>
      </p:sp>
      <p:sp>
        <p:nvSpPr>
          <p:cNvPr id="4" name="TextBox 3"/>
          <p:cNvSpPr txBox="1"/>
          <p:nvPr/>
        </p:nvSpPr>
        <p:spPr>
          <a:xfrm>
            <a:off x="614897" y="1213264"/>
            <a:ext cx="4680520" cy="3785652"/>
          </a:xfrm>
          <a:prstGeom prst="rect">
            <a:avLst/>
          </a:prstGeom>
          <a:solidFill>
            <a:srgbClr val="FF9900"/>
          </a:solidFill>
        </p:spPr>
        <p:txBody>
          <a:bodyPr wrap="square" rtlCol="0">
            <a:spAutoFit/>
          </a:bodyPr>
          <a:lstStyle/>
          <a:p>
            <a:pPr algn="ctr"/>
            <a:r>
              <a:rPr lang="en-GB" sz="1600" b="1" dirty="0"/>
              <a:t>H</a:t>
            </a:r>
            <a:r>
              <a:rPr lang="en-GB" sz="1600" b="1" dirty="0" smtClean="0"/>
              <a:t>ave you checked?</a:t>
            </a:r>
          </a:p>
          <a:p>
            <a:pPr marL="285750" indent="-285750">
              <a:buFont typeface="Wingdings" panose="05000000000000000000" pitchFamily="2" charset="2"/>
              <a:buChar char="Ø"/>
            </a:pPr>
            <a:r>
              <a:rPr lang="en-GB" sz="1600" dirty="0" smtClean="0"/>
              <a:t>Has an active and appropriate exercise plan been completed?</a:t>
            </a:r>
          </a:p>
          <a:p>
            <a:pPr marL="285750" indent="-285750">
              <a:buFont typeface="Wingdings" panose="05000000000000000000" pitchFamily="2" charset="2"/>
              <a:buChar char="Ø"/>
            </a:pPr>
            <a:r>
              <a:rPr lang="en-GB" sz="1600" dirty="0" smtClean="0"/>
              <a:t>Can this be described / demonstrated?</a:t>
            </a:r>
          </a:p>
          <a:p>
            <a:pPr marL="285750" indent="-285750">
              <a:buFont typeface="Wingdings" panose="05000000000000000000" pitchFamily="2" charset="2"/>
              <a:buChar char="Ø"/>
            </a:pPr>
            <a:r>
              <a:rPr lang="en-GB" sz="1600" dirty="0" smtClean="0"/>
              <a:t>Have aggravating factors been addressed e.g. errors in training, footwear?</a:t>
            </a:r>
          </a:p>
          <a:p>
            <a:pPr marL="285750" indent="-285750">
              <a:buFont typeface="Wingdings" panose="05000000000000000000" pitchFamily="2" charset="2"/>
              <a:buChar char="Ø"/>
            </a:pPr>
            <a:r>
              <a:rPr lang="en-GB" sz="1600" dirty="0" smtClean="0"/>
              <a:t>If overweight, have efforts been made to reduce BMI?</a:t>
            </a:r>
          </a:p>
          <a:p>
            <a:pPr marL="285750" indent="-285750">
              <a:buFont typeface="Wingdings" panose="05000000000000000000" pitchFamily="2" charset="2"/>
              <a:buChar char="Ø"/>
            </a:pPr>
            <a:r>
              <a:rPr lang="en-GB" sz="1600" dirty="0" smtClean="0"/>
              <a:t>Is there a report from a recognised therapist suggesting onward referral</a:t>
            </a:r>
            <a:r>
              <a:rPr lang="en-GB" sz="1600" dirty="0"/>
              <a:t> </a:t>
            </a:r>
            <a:r>
              <a:rPr lang="en-GB" sz="1600" dirty="0" smtClean="0"/>
              <a:t>– complying &amp; progressing or struggling </a:t>
            </a:r>
            <a:r>
              <a:rPr lang="en-GB" sz="1600" dirty="0"/>
              <a:t>&amp;</a:t>
            </a:r>
            <a:r>
              <a:rPr lang="en-GB" sz="1600" dirty="0" smtClean="0"/>
              <a:t> no progression</a:t>
            </a:r>
          </a:p>
          <a:p>
            <a:endParaRPr lang="en-GB" sz="1600" dirty="0" smtClean="0"/>
          </a:p>
          <a:p>
            <a:pPr algn="ctr"/>
            <a:r>
              <a:rPr lang="en-GB" sz="1600" b="1" dirty="0" smtClean="0"/>
              <a:t>Signs of improvement </a:t>
            </a:r>
          </a:p>
          <a:p>
            <a:pPr marL="285750" indent="-285750">
              <a:buFont typeface="Wingdings" panose="05000000000000000000" pitchFamily="2" charset="2"/>
              <a:buChar char="Ø"/>
            </a:pPr>
            <a:r>
              <a:rPr lang="en-GB" sz="1600" b="1" dirty="0" smtClean="0"/>
              <a:t>It is a reasonable clinical decision to continue with supported self management.</a:t>
            </a:r>
            <a:endParaRPr lang="en-GB" sz="1600" dirty="0"/>
          </a:p>
        </p:txBody>
      </p:sp>
      <p:sp>
        <p:nvSpPr>
          <p:cNvPr id="5" name="TextBox 4"/>
          <p:cNvSpPr txBox="1"/>
          <p:nvPr/>
        </p:nvSpPr>
        <p:spPr>
          <a:xfrm>
            <a:off x="6173797" y="1947556"/>
            <a:ext cx="2592288" cy="2800767"/>
          </a:xfrm>
          <a:prstGeom prst="rect">
            <a:avLst/>
          </a:prstGeom>
          <a:solidFill>
            <a:srgbClr val="00B050"/>
          </a:solidFill>
        </p:spPr>
        <p:txBody>
          <a:bodyPr wrap="square" rtlCol="0">
            <a:spAutoFit/>
          </a:bodyPr>
          <a:lstStyle/>
          <a:p>
            <a:pPr algn="ctr"/>
            <a:r>
              <a:rPr lang="en-GB" sz="1600" b="1" dirty="0" smtClean="0"/>
              <a:t>Referral to MSK Sheffield.</a:t>
            </a:r>
          </a:p>
          <a:p>
            <a:pPr marL="285750" indent="-285750">
              <a:buFont typeface="Wingdings" panose="05000000000000000000" pitchFamily="2" charset="2"/>
              <a:buChar char="Ø"/>
            </a:pPr>
            <a:r>
              <a:rPr lang="en-GB" sz="1600" dirty="0" smtClean="0"/>
              <a:t>Physiotherapy.</a:t>
            </a:r>
          </a:p>
          <a:p>
            <a:pPr marL="285750" indent="-285750">
              <a:buFont typeface="Wingdings" panose="05000000000000000000" pitchFamily="2" charset="2"/>
              <a:buChar char="Ø"/>
            </a:pPr>
            <a:r>
              <a:rPr lang="en-GB" sz="1600" dirty="0" smtClean="0"/>
              <a:t>6 months active self directed management.</a:t>
            </a:r>
          </a:p>
          <a:p>
            <a:pPr marL="285750" indent="-285750">
              <a:buFont typeface="Wingdings" panose="05000000000000000000" pitchFamily="2" charset="2"/>
              <a:buChar char="Ø"/>
            </a:pPr>
            <a:r>
              <a:rPr lang="en-GB" sz="1600" dirty="0" smtClean="0"/>
              <a:t>Escalate / second opinion if required.</a:t>
            </a:r>
          </a:p>
          <a:p>
            <a:pPr marL="285750" indent="-285750">
              <a:buFont typeface="Wingdings" panose="05000000000000000000" pitchFamily="2" charset="2"/>
              <a:buChar char="Ø"/>
            </a:pPr>
            <a:r>
              <a:rPr lang="en-GB" sz="1600" dirty="0" smtClean="0"/>
              <a:t>Investigations and onward referral to secondary care arranged if necessary.</a:t>
            </a:r>
          </a:p>
          <a:p>
            <a:pPr marL="285750" indent="-285750">
              <a:buFont typeface="Wingdings" panose="05000000000000000000" pitchFamily="2" charset="2"/>
              <a:buChar char="Ø"/>
            </a:pPr>
            <a:r>
              <a:rPr lang="en-GB" sz="1600" dirty="0" smtClean="0"/>
              <a:t>Discharge.</a:t>
            </a:r>
            <a:endParaRPr lang="en-GB" sz="1600" dirty="0"/>
          </a:p>
        </p:txBody>
      </p:sp>
      <p:sp>
        <p:nvSpPr>
          <p:cNvPr id="6" name="Right Arrow 5"/>
          <p:cNvSpPr/>
          <p:nvPr/>
        </p:nvSpPr>
        <p:spPr>
          <a:xfrm>
            <a:off x="5305910" y="3128949"/>
            <a:ext cx="867887"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7" name="Picture 3" descr="C:\Users\ollerenshawj\AppData\Local\Microsoft\Windows\Temporary Internet Files\Content.IE5\I63E5SS8\medium-Tick-Mark-Check-Correct-Choose-Accurate-166.6-13398[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83968" y="1997066"/>
            <a:ext cx="180039" cy="20779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ollerenshawj\AppData\Local\Microsoft\Windows\Temporary Internet Files\Content.IE5\I63E5SS8\medium-Tick-Mark-Check-Correct-Choose-Accurate-166.6-13398[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2470297"/>
            <a:ext cx="180039" cy="20779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ollerenshawj\AppData\Local\Microsoft\Windows\Temporary Internet Files\Content.IE5\I63E5SS8\medium-Tick-Mark-Check-Correct-Choose-Accurate-166.6-13398[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2944010"/>
            <a:ext cx="180039" cy="20779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C:\Users\ollerenshawj\AppData\Local\Microsoft\Windows\Temporary Internet Files\Content.IE5\I63E5SS8\medium-Tick-Mark-Check-Correct-Choose-Accurate-166.6-13398[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3728" y="1754992"/>
            <a:ext cx="180039" cy="20779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ollerenshawj\AppData\Local\Microsoft\Windows\Temporary Internet Files\Content.IE5\I63E5SS8\medium-Tick-Mark-Check-Correct-Choose-Accurate-166.6-13398[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97012" y="3667162"/>
            <a:ext cx="180039" cy="20779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13930" y="591624"/>
            <a:ext cx="4894174" cy="461665"/>
          </a:xfrm>
          <a:prstGeom prst="rect">
            <a:avLst/>
          </a:prstGeom>
        </p:spPr>
        <p:txBody>
          <a:bodyPr wrap="square">
            <a:spAutoFit/>
          </a:bodyPr>
          <a:lstStyle/>
          <a:p>
            <a:pPr lvl="0"/>
            <a:r>
              <a:rPr lang="en-GB" sz="2400" b="1" dirty="0">
                <a:solidFill>
                  <a:prstClr val="black"/>
                </a:solidFill>
              </a:rPr>
              <a:t>MSK Sheffield referral criteria.</a:t>
            </a:r>
          </a:p>
        </p:txBody>
      </p:sp>
    </p:spTree>
    <p:extLst>
      <p:ext uri="{BB962C8B-B14F-4D97-AF65-F5344CB8AC3E}">
        <p14:creationId xmlns:p14="http://schemas.microsoft.com/office/powerpoint/2010/main" val="2361458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Referral form </a:t>
            </a:r>
          </a:p>
        </p:txBody>
      </p:sp>
      <p:graphicFrame>
        <p:nvGraphicFramePr>
          <p:cNvPr id="10" name="Table 9"/>
          <p:cNvGraphicFramePr>
            <a:graphicFrameLocks noGrp="1"/>
          </p:cNvGraphicFramePr>
          <p:nvPr/>
        </p:nvGraphicFramePr>
        <p:xfrm>
          <a:off x="1988961" y="1731804"/>
          <a:ext cx="4970815" cy="4126230"/>
        </p:xfrm>
        <a:graphic>
          <a:graphicData uri="http://schemas.openxmlformats.org/drawingml/2006/table">
            <a:tbl>
              <a:tblPr firstRow="1" firstCol="1" bandRow="1"/>
              <a:tblGrid>
                <a:gridCol w="4970815"/>
              </a:tblGrid>
              <a:tr h="4043362">
                <a:tc>
                  <a:txBody>
                    <a:bodyPr/>
                    <a:lstStyle/>
                    <a:p>
                      <a:pPr algn="l">
                        <a:lnSpc>
                          <a:spcPct val="115000"/>
                        </a:lnSpc>
                        <a:spcBef>
                          <a:spcPts val="600"/>
                        </a:spcBef>
                        <a:spcAft>
                          <a:spcPts val="0"/>
                        </a:spcAft>
                      </a:pPr>
                      <a:r>
                        <a:rPr lang="en-GB" sz="1200" b="1" dirty="0">
                          <a:effectLst/>
                          <a:latin typeface="Arial"/>
                          <a:ea typeface="Times New Roman"/>
                          <a:cs typeface="Times New Roman"/>
                        </a:rPr>
                        <a:t>Please insert dictated referral letter here: </a:t>
                      </a:r>
                      <a:endParaRPr lang="en-GB" sz="900" dirty="0">
                        <a:effectLst/>
                        <a:latin typeface="Calibri"/>
                        <a:ea typeface="Calibri"/>
                        <a:cs typeface="Times New Roman"/>
                      </a:endParaRPr>
                    </a:p>
                    <a:p>
                      <a:pPr algn="l">
                        <a:lnSpc>
                          <a:spcPct val="115000"/>
                        </a:lnSpc>
                        <a:spcBef>
                          <a:spcPts val="600"/>
                        </a:spcBef>
                        <a:spcAft>
                          <a:spcPts val="0"/>
                        </a:spcAft>
                      </a:pPr>
                      <a:r>
                        <a:rPr lang="en-GB" sz="1200" b="1" dirty="0">
                          <a:solidFill>
                            <a:srgbClr val="FF0000"/>
                          </a:solidFill>
                          <a:effectLst/>
                          <a:latin typeface="Arial"/>
                          <a:ea typeface="Times New Roman"/>
                          <a:cs typeface="Times New Roman"/>
                        </a:rPr>
                        <a:t>Thank you for seeing this patient who has a four month history of insidious onset right knee pain. The patient describes diffuse pain over the front of the knee. There is no swelling, redness or heat on examination. They report painful giving way and a catching pain on flexing the knee. </a:t>
                      </a:r>
                      <a:endParaRPr lang="en-GB" sz="900" dirty="0">
                        <a:effectLst/>
                        <a:latin typeface="Calibri"/>
                        <a:ea typeface="Calibri"/>
                        <a:cs typeface="Times New Roman"/>
                      </a:endParaRPr>
                    </a:p>
                    <a:p>
                      <a:pPr algn="l">
                        <a:lnSpc>
                          <a:spcPct val="115000"/>
                        </a:lnSpc>
                        <a:spcBef>
                          <a:spcPts val="600"/>
                        </a:spcBef>
                        <a:spcAft>
                          <a:spcPts val="0"/>
                        </a:spcAft>
                      </a:pPr>
                      <a:r>
                        <a:rPr lang="en-GB" sz="1200" b="1" dirty="0">
                          <a:solidFill>
                            <a:srgbClr val="FF0000"/>
                          </a:solidFill>
                          <a:effectLst/>
                          <a:latin typeface="Arial"/>
                          <a:ea typeface="Times New Roman"/>
                          <a:cs typeface="Times New Roman"/>
                        </a:rPr>
                        <a:t>Working diagnosis: Anterior knee pain. </a:t>
                      </a:r>
                      <a:endParaRPr lang="en-GB" sz="900" dirty="0">
                        <a:effectLst/>
                        <a:latin typeface="Calibri"/>
                        <a:ea typeface="Calibri"/>
                        <a:cs typeface="Times New Roman"/>
                      </a:endParaRPr>
                    </a:p>
                    <a:p>
                      <a:pPr algn="l">
                        <a:lnSpc>
                          <a:spcPct val="115000"/>
                        </a:lnSpc>
                        <a:spcBef>
                          <a:spcPts val="600"/>
                        </a:spcBef>
                        <a:spcAft>
                          <a:spcPts val="0"/>
                        </a:spcAft>
                      </a:pPr>
                      <a:r>
                        <a:rPr lang="en-GB" sz="900" b="1" dirty="0">
                          <a:effectLst/>
                          <a:latin typeface="Arial"/>
                          <a:ea typeface="Times New Roman"/>
                          <a:cs typeface="Times New Roman"/>
                        </a:rPr>
                        <a:t> </a:t>
                      </a:r>
                      <a:endParaRPr lang="en-GB" sz="900" dirty="0">
                        <a:effectLst/>
                        <a:latin typeface="Calibri"/>
                        <a:ea typeface="Calibri"/>
                        <a:cs typeface="Times New Roman"/>
                      </a:endParaRPr>
                    </a:p>
                    <a:p>
                      <a:pPr algn="l">
                        <a:lnSpc>
                          <a:spcPct val="115000"/>
                        </a:lnSpc>
                        <a:spcBef>
                          <a:spcPts val="600"/>
                        </a:spcBef>
                        <a:spcAft>
                          <a:spcPts val="0"/>
                        </a:spcAft>
                      </a:pPr>
                      <a:r>
                        <a:rPr lang="en-GB" sz="1200" b="1" dirty="0">
                          <a:effectLst/>
                          <a:latin typeface="Arial"/>
                          <a:ea typeface="Times New Roman"/>
                          <a:cs typeface="Times New Roman"/>
                        </a:rPr>
                        <a:t>What has been tried for this problem so far?</a:t>
                      </a:r>
                      <a:r>
                        <a:rPr lang="en-GB" sz="1000" b="1" dirty="0">
                          <a:effectLst/>
                          <a:latin typeface="Arial"/>
                          <a:ea typeface="Times New Roman"/>
                          <a:cs typeface="Times New Roman"/>
                        </a:rPr>
                        <a:t> </a:t>
                      </a:r>
                      <a:r>
                        <a:rPr lang="en-GB" sz="1000" dirty="0">
                          <a:effectLst/>
                          <a:latin typeface="Arial"/>
                          <a:ea typeface="Times New Roman"/>
                          <a:cs typeface="Times New Roman"/>
                        </a:rPr>
                        <a:t>– (details of physio, orthotics, analgesia etc and response)</a:t>
                      </a:r>
                      <a:endParaRPr lang="en-GB" sz="900" dirty="0">
                        <a:effectLst/>
                        <a:latin typeface="Calibri"/>
                        <a:ea typeface="Calibri"/>
                        <a:cs typeface="Times New Roman"/>
                      </a:endParaRPr>
                    </a:p>
                    <a:p>
                      <a:pPr algn="l">
                        <a:lnSpc>
                          <a:spcPct val="115000"/>
                        </a:lnSpc>
                        <a:spcBef>
                          <a:spcPts val="600"/>
                        </a:spcBef>
                        <a:spcAft>
                          <a:spcPts val="0"/>
                        </a:spcAft>
                      </a:pPr>
                      <a:r>
                        <a:rPr lang="en-GB" sz="800" b="1" dirty="0">
                          <a:effectLst/>
                          <a:latin typeface="Arial"/>
                          <a:ea typeface="Times New Roman"/>
                          <a:cs typeface="Times New Roman"/>
                        </a:rPr>
                        <a:t> </a:t>
                      </a:r>
                      <a:r>
                        <a:rPr lang="en-GB" sz="1200" b="1" dirty="0">
                          <a:solidFill>
                            <a:srgbClr val="FF0000"/>
                          </a:solidFill>
                          <a:effectLst/>
                          <a:latin typeface="Calibri"/>
                          <a:ea typeface="Calibri"/>
                          <a:cs typeface="Times New Roman"/>
                        </a:rPr>
                        <a:t>Active management for the last3 months – they have accessed sheffieldachesandpains, have been attending the gym and have had only minimal benefit from paracetamol. The patient is not progressing with private physiotherapy and self-management. </a:t>
                      </a:r>
                      <a:endParaRPr lang="en-GB" sz="900" dirty="0">
                        <a:effectLst/>
                        <a:latin typeface="Calibri"/>
                        <a:ea typeface="Calibri"/>
                        <a:cs typeface="Times New Roman"/>
                      </a:endParaRPr>
                    </a:p>
                    <a:p>
                      <a:pPr algn="l">
                        <a:lnSpc>
                          <a:spcPct val="115000"/>
                        </a:lnSpc>
                        <a:spcAft>
                          <a:spcPts val="600"/>
                        </a:spcAft>
                      </a:pPr>
                      <a:r>
                        <a:rPr lang="en-GB" sz="1200" b="1" dirty="0">
                          <a:effectLst/>
                          <a:latin typeface="Arial"/>
                          <a:ea typeface="Times New Roman"/>
                          <a:cs typeface="Times New Roman"/>
                        </a:rPr>
                        <a:t> </a:t>
                      </a:r>
                      <a:endParaRPr lang="en-GB" sz="900" dirty="0">
                        <a:effectLst/>
                        <a:latin typeface="Calibri"/>
                        <a:ea typeface="Calibri"/>
                        <a:cs typeface="Times New Roman"/>
                      </a:endParaRPr>
                    </a:p>
                    <a:p>
                      <a:pPr algn="l">
                        <a:lnSpc>
                          <a:spcPct val="115000"/>
                        </a:lnSpc>
                        <a:spcAft>
                          <a:spcPts val="600"/>
                        </a:spcAft>
                      </a:pPr>
                      <a:r>
                        <a:rPr lang="en-GB" sz="1200" b="1" dirty="0">
                          <a:effectLst/>
                          <a:latin typeface="Arial"/>
                          <a:ea typeface="Times New Roman"/>
                          <a:cs typeface="Times New Roman"/>
                        </a:rPr>
                        <a:t>What are your patient's expectations from this referral:  </a:t>
                      </a:r>
                      <a:endParaRPr lang="en-GB" sz="900" dirty="0">
                        <a:effectLst/>
                        <a:latin typeface="Calibri"/>
                        <a:ea typeface="Calibri"/>
                        <a:cs typeface="Times New Roman"/>
                      </a:endParaRPr>
                    </a:p>
                    <a:p>
                      <a:pPr algn="l">
                        <a:lnSpc>
                          <a:spcPct val="115000"/>
                        </a:lnSpc>
                        <a:spcAft>
                          <a:spcPts val="600"/>
                        </a:spcAft>
                      </a:pPr>
                      <a:r>
                        <a:rPr lang="en-GB" sz="900" dirty="0">
                          <a:effectLst/>
                          <a:latin typeface="Arial"/>
                          <a:ea typeface="Times New Roman"/>
                          <a:cs typeface="Times New Roman"/>
                        </a:rPr>
                        <a:t>Diagnosis (if currently unclear) </a:t>
                      </a:r>
                      <a:r>
                        <a:rPr lang="en-GB" sz="900" dirty="0">
                          <a:effectLst/>
                          <a:latin typeface="MS Gothic"/>
                          <a:ea typeface="Calibri"/>
                          <a:cs typeface="Arial"/>
                        </a:rPr>
                        <a:t>☐</a:t>
                      </a:r>
                      <a:r>
                        <a:rPr lang="en-GB" sz="900" dirty="0">
                          <a:effectLst/>
                          <a:latin typeface="Arial"/>
                          <a:ea typeface="Times New Roman"/>
                          <a:cs typeface="Times New Roman"/>
                        </a:rPr>
                        <a:t>      Self-Management  /  Rehabilitation  </a:t>
                      </a:r>
                      <a:r>
                        <a:rPr lang="en-GB" sz="900" dirty="0">
                          <a:effectLst/>
                          <a:latin typeface="MS Gothic"/>
                          <a:ea typeface="Calibri"/>
                          <a:cs typeface="Arial"/>
                        </a:rPr>
                        <a:t>☐</a:t>
                      </a:r>
                      <a:r>
                        <a:rPr lang="en-GB" sz="900" dirty="0">
                          <a:solidFill>
                            <a:srgbClr val="FF0000"/>
                          </a:solidFill>
                          <a:effectLst/>
                          <a:latin typeface="MS Gothic"/>
                          <a:ea typeface="Calibri"/>
                          <a:cs typeface="Arial"/>
                        </a:rPr>
                        <a:t>x</a:t>
                      </a:r>
                      <a:r>
                        <a:rPr lang="en-GB" sz="900" dirty="0">
                          <a:effectLst/>
                          <a:latin typeface="Arial"/>
                          <a:ea typeface="Times New Roman"/>
                          <a:cs typeface="Times New Roman"/>
                        </a:rPr>
                        <a:t>       Medical Treatment </a:t>
                      </a:r>
                      <a:r>
                        <a:rPr lang="en-GB" sz="900" dirty="0">
                          <a:effectLst/>
                          <a:latin typeface="MS Gothic"/>
                          <a:ea typeface="Calibri"/>
                          <a:cs typeface="Arial"/>
                        </a:rPr>
                        <a:t>☐</a:t>
                      </a:r>
                      <a:r>
                        <a:rPr lang="en-GB" sz="900" dirty="0">
                          <a:effectLst/>
                          <a:latin typeface="Arial"/>
                          <a:ea typeface="Times New Roman"/>
                          <a:cs typeface="Times New Roman"/>
                        </a:rPr>
                        <a:t>     An operation </a:t>
                      </a:r>
                      <a:r>
                        <a:rPr lang="en-GB" sz="900" dirty="0">
                          <a:effectLst/>
                          <a:latin typeface="MS Gothic"/>
                          <a:ea typeface="Calibri"/>
                          <a:cs typeface="Arial"/>
                        </a:rPr>
                        <a:t>☐</a:t>
                      </a:r>
                      <a:endParaRPr lang="en-GB" sz="900" dirty="0">
                        <a:effectLst/>
                        <a:latin typeface="Calibri"/>
                        <a:ea typeface="Calibri"/>
                        <a:cs typeface="Times New Roman"/>
                      </a:endParaRPr>
                    </a:p>
                  </a:txBody>
                  <a:tcPr marL="58290" marR="58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30222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AKP PLI March 2016 final cop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AKP PLI March 2016 final copy</Template>
  <TotalTime>304</TotalTime>
  <Words>1083</Words>
  <Application>Microsoft Office PowerPoint</Application>
  <PresentationFormat>On-screen Show (4:3)</PresentationFormat>
  <Paragraphs>239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AKP PLI March 2016 final copy</vt:lpstr>
      <vt:lpstr>Anterior Knee Pain Pathway</vt:lpstr>
      <vt:lpstr>Anterior Knee Pain Pathway </vt:lpstr>
      <vt:lpstr>AKP Pathway</vt:lpstr>
      <vt:lpstr>How does the pathway work in practice?</vt:lpstr>
      <vt:lpstr>What are the right questions to ask when a patient presents with  suspected anterior knee pain?</vt:lpstr>
      <vt:lpstr>How to test for an effusion to determine if other investigations are indicated.</vt:lpstr>
      <vt:lpstr>Initial GP management:</vt:lpstr>
      <vt:lpstr>PowerPoint Presentation</vt:lpstr>
      <vt:lpstr>Referral form </vt:lpstr>
      <vt:lpstr>Triage information</vt:lpstr>
      <vt:lpstr>Questions</vt:lpstr>
      <vt:lpstr>Thank you for your feedback </vt:lpstr>
    </vt:vector>
  </TitlesOfParts>
  <Company>Sheffield Teaching Hospital NHS Foundation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Anterior Knee Pain Pathway</dc:title>
  <dc:creator>Ollerenshaw, Joanna (Therapy Services)</dc:creator>
  <cp:lastModifiedBy>Helen Wilson2</cp:lastModifiedBy>
  <cp:revision>11</cp:revision>
  <dcterms:created xsi:type="dcterms:W3CDTF">2016-03-02T08:26:14Z</dcterms:created>
  <dcterms:modified xsi:type="dcterms:W3CDTF">2016-03-04T14:19:55Z</dcterms:modified>
</cp:coreProperties>
</file>